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744" r:id="rId2"/>
    <p:sldMasterId id="2147483654" r:id="rId3"/>
    <p:sldMasterId id="2147483667" r:id="rId4"/>
  </p:sldMasterIdLst>
  <p:notesMasterIdLst>
    <p:notesMasterId r:id="rId20"/>
  </p:notesMasterIdLst>
  <p:sldIdLst>
    <p:sldId id="266" r:id="rId5"/>
    <p:sldId id="311" r:id="rId6"/>
    <p:sldId id="305" r:id="rId7"/>
    <p:sldId id="296" r:id="rId8"/>
    <p:sldId id="295" r:id="rId9"/>
    <p:sldId id="297" r:id="rId10"/>
    <p:sldId id="303" r:id="rId11"/>
    <p:sldId id="280" r:id="rId12"/>
    <p:sldId id="299" r:id="rId13"/>
    <p:sldId id="306" r:id="rId14"/>
    <p:sldId id="307" r:id="rId15"/>
    <p:sldId id="308" r:id="rId16"/>
    <p:sldId id="309" r:id="rId17"/>
    <p:sldId id="310" r:id="rId18"/>
    <p:sldId id="275" r:id="rId19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wickl (TUW-EEG)" initials="SZ(" lastIdx="2" clrIdx="0">
    <p:extLst>
      <p:ext uri="{19B8F6BF-5375-455C-9EA6-DF929625EA0E}">
        <p15:presenceInfo xmlns:p15="http://schemas.microsoft.com/office/powerpoint/2012/main" userId="Sebastian Zwickl (TUW-EEG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06699"/>
    <a:srgbClr val="DEE7EC"/>
    <a:srgbClr val="ABFFFF"/>
    <a:srgbClr val="A7DDE9"/>
    <a:srgbClr val="0086BB"/>
    <a:srgbClr val="0080B0"/>
    <a:srgbClr val="006090"/>
    <a:srgbClr val="004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78007" autoAdjust="0"/>
  </p:normalViewPr>
  <p:slideViewPr>
    <p:cSldViewPr>
      <p:cViewPr varScale="1">
        <p:scale>
          <a:sx n="58" d="100"/>
          <a:sy n="58" d="100"/>
        </p:scale>
        <p:origin x="90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4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50B992-7EB1-4AF1-8D7B-20451243040C}" type="datetimeFigureOut">
              <a:rPr lang="de-DE"/>
              <a:pPr>
                <a:defRPr/>
              </a:pPr>
              <a:t>26.08.2022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818457B-239C-4400-8439-3AED075B9B6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620D8D-2168-47E4-9F8C-A443EA723D10}" type="slidenum">
              <a:rPr lang="de-DE" altLang="de-DE">
                <a:latin typeface="Calibri" panose="020F0502020204030204" pitchFamily="34" charset="0"/>
              </a:rPr>
              <a:pPr eaLnBrk="1" hangingPunct="1"/>
              <a:t>1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3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9320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7805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7779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3294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8804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4722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5080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_TU-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90724" y="2928937"/>
            <a:ext cx="8191557" cy="1255711"/>
          </a:xfrm>
          <a:prstGeom prst="rect">
            <a:avLst/>
          </a:prstGeom>
        </p:spPr>
        <p:txBody>
          <a:bodyPr/>
          <a:lstStyle>
            <a:lvl1pPr algn="r">
              <a:defRPr sz="3600" b="0" baseline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90723" y="4500570"/>
            <a:ext cx="8286808" cy="9286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2190753" y="6000753"/>
            <a:ext cx="5835649" cy="7207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404664"/>
            <a:ext cx="2010555" cy="96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8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TU-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90724" y="2928937"/>
            <a:ext cx="8191557" cy="1255711"/>
          </a:xfrm>
          <a:prstGeom prst="rect">
            <a:avLst/>
          </a:prstGeom>
        </p:spPr>
        <p:txBody>
          <a:bodyPr/>
          <a:lstStyle>
            <a:lvl1pPr algn="r">
              <a:defRPr sz="3600" b="0" baseline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90723" y="4500570"/>
            <a:ext cx="8286808" cy="9286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2190753" y="6000753"/>
            <a:ext cx="5835649" cy="7207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404664"/>
            <a:ext cx="2010555" cy="96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2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7" y="116632"/>
            <a:ext cx="9906069" cy="6480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5630" y="1484784"/>
            <a:ext cx="9906069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43002" y="6356353"/>
            <a:ext cx="2173817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7E4D2C2-6E42-4D79-BBA5-A2C0D572BF95}" type="datetime1">
              <a:rPr lang="de-AT" smtClean="0"/>
              <a:t>26.08.2022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31140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3E656A3B-9394-4423-BC6B-8ACDCD066BE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4317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7" y="116632"/>
            <a:ext cx="9906069" cy="6480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2966" y="1484783"/>
            <a:ext cx="4665001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43002" y="6356353"/>
            <a:ext cx="2173817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7E4D2C2-6E42-4D79-BBA5-A2C0D572BF95}" type="datetime1">
              <a:rPr lang="de-AT" smtClean="0"/>
              <a:t>26.08.2022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31140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3E656A3B-9394-4423-BC6B-8ACDCD066BE8}" type="slidenum">
              <a:rPr lang="de-AT" altLang="de-DE"/>
              <a:pPr/>
              <a:t>‹Nr.›</a:t>
            </a:fld>
            <a:endParaRPr lang="de-AT" alt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384032" y="1484782"/>
            <a:ext cx="4664968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19612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7" y="116632"/>
            <a:ext cx="9906069" cy="6480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2967" y="2348879"/>
            <a:ext cx="4590330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43002" y="6356353"/>
            <a:ext cx="2173817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7E4D2C2-6E42-4D79-BBA5-A2C0D572BF95}" type="datetime1">
              <a:rPr lang="de-AT" smtClean="0"/>
              <a:t>26.08.2022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31140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3E656A3B-9394-4423-BC6B-8ACDCD066BE8}" type="slidenum">
              <a:rPr lang="de-AT" altLang="de-DE"/>
              <a:pPr/>
              <a:t>‹Nr.›</a:t>
            </a:fld>
            <a:endParaRPr lang="de-AT" alt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464369" y="2348880"/>
            <a:ext cx="4590330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>
          <a:xfrm>
            <a:off x="1142966" y="1190479"/>
            <a:ext cx="9906033" cy="705346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Titelmasterformate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4071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7" y="1285860"/>
            <a:ext cx="9906069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2967" y="2571747"/>
            <a:ext cx="9906069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43002" y="6356353"/>
            <a:ext cx="2173817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9E9CC3C5-D274-4AD0-B6DE-E52B489C9ACA}" type="datetime1">
              <a:rPr lang="de-AT" smtClean="0"/>
              <a:t>26.08.2022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31140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2B8A3D69-F632-4B8D-A841-C64E81065A7A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4321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blauer Rahmen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8" y="1285860"/>
            <a:ext cx="9906069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2965" y="2571747"/>
            <a:ext cx="4667283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81753" y="2571747"/>
            <a:ext cx="4667283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143002" y="6356353"/>
            <a:ext cx="2190751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048E8C-3D02-4C3B-A77A-AA0A8FA16D25}" type="datetime1">
              <a:rPr lang="de-AT" smtClean="0"/>
              <a:t>26.08.2022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31140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0D1AED25-CDB2-477D-9223-584DB4D4AB0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59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TU_rendering.ti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0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0" name="Gruppieren 7"/>
          <p:cNvGrpSpPr>
            <a:grpSpLocks/>
          </p:cNvGrpSpPr>
          <p:nvPr/>
        </p:nvGrpSpPr>
        <p:grpSpPr bwMode="auto">
          <a:xfrm>
            <a:off x="0" y="2076450"/>
            <a:ext cx="11523133" cy="4781550"/>
            <a:chOff x="0" y="2076528"/>
            <a:chExt cx="8642400" cy="4781472"/>
          </a:xfrm>
        </p:grpSpPr>
        <p:sp>
          <p:nvSpPr>
            <p:cNvPr id="2052" name="Rectangle 12"/>
            <p:cNvSpPr>
              <a:spLocks noChangeArrowheads="1"/>
            </p:cNvSpPr>
            <p:nvPr/>
          </p:nvSpPr>
          <p:spPr bwMode="auto">
            <a:xfrm>
              <a:off x="0" y="2076528"/>
              <a:ext cx="8143922" cy="4781472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053" name="Oval 14"/>
            <p:cNvSpPr>
              <a:spLocks noChangeArrowheads="1"/>
            </p:cNvSpPr>
            <p:nvPr/>
          </p:nvSpPr>
          <p:spPr bwMode="auto">
            <a:xfrm>
              <a:off x="7627982" y="2076528"/>
              <a:ext cx="1012831" cy="1012808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054" name="Rectangle 15"/>
            <p:cNvSpPr>
              <a:spLocks noChangeArrowheads="1"/>
            </p:cNvSpPr>
            <p:nvPr/>
          </p:nvSpPr>
          <p:spPr bwMode="auto">
            <a:xfrm>
              <a:off x="4895878" y="2571820"/>
              <a:ext cx="3746522" cy="428618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pic>
        <p:nvPicPr>
          <p:cNvPr id="7" name="Grafik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88640"/>
            <a:ext cx="37084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TU_rendering.ti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0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88640"/>
            <a:ext cx="37084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40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3A3A3E-BFC8-4265-8485-16FDBB66E5D2}" type="datetime1">
              <a:rPr lang="de-AT" smtClean="0"/>
              <a:t>26.08.2022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37B280E-5524-4E13-BDB5-CC1F2BB0CC44}" type="slidenum">
              <a:rPr lang="de-DE" altLang="de-DE"/>
              <a:pPr/>
              <a:t>‹Nr.›</a:t>
            </a:fld>
            <a:endParaRPr lang="de-DE" altLang="de-DE"/>
          </a:p>
        </p:txBody>
      </p:sp>
      <p:grpSp>
        <p:nvGrpSpPr>
          <p:cNvPr id="2" name="Gruppieren 11"/>
          <p:cNvGrpSpPr/>
          <p:nvPr/>
        </p:nvGrpSpPr>
        <p:grpSpPr>
          <a:xfrm>
            <a:off x="0" y="857232"/>
            <a:ext cx="11523200" cy="6000768"/>
            <a:chOff x="0" y="1214422"/>
            <a:chExt cx="8642400" cy="5643578"/>
          </a:xfrm>
          <a:solidFill>
            <a:schemeClr val="bg1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14" name="Grafik 12" descr="TU_Logo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6632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116632"/>
            <a:ext cx="1232668" cy="5937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2" r:id="rId2"/>
    <p:sldLayoutId id="214748374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anose="05050102010706020507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89E7A9-B204-4D20-875B-74DA040DC59F}" type="datetime1">
              <a:rPr lang="de-AT" smtClean="0"/>
              <a:t>26.08.2022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2E4577C-06AC-4B4F-A154-49E76668AD11}" type="slidenum">
              <a:rPr lang="de-DE" altLang="de-DE"/>
              <a:pPr/>
              <a:t>‹Nr.›</a:t>
            </a:fld>
            <a:endParaRPr lang="de-DE" altLang="de-DE"/>
          </a:p>
        </p:txBody>
      </p:sp>
      <p:grpSp>
        <p:nvGrpSpPr>
          <p:cNvPr id="2" name="Gruppieren 11"/>
          <p:cNvGrpSpPr/>
          <p:nvPr/>
        </p:nvGrpSpPr>
        <p:grpSpPr>
          <a:xfrm>
            <a:off x="0" y="857232"/>
            <a:ext cx="11523200" cy="6000768"/>
            <a:chOff x="0" y="1214422"/>
            <a:chExt cx="8642400" cy="5643578"/>
          </a:xfrm>
          <a:solidFill>
            <a:srgbClr val="DEE7EC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13" name="Grafik 12" descr="TU_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6632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anose="05050102010706020507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ixhIv0-p8s&amp;t=18s" TargetMode="External"/><Relationship Id="rId3" Type="http://schemas.openxmlformats.org/officeDocument/2006/relationships/hyperlink" Target="https://github.com/sebastianzwickl/NoCopHH-mod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4.0/" TargetMode="External"/><Relationship Id="rId11" Type="http://schemas.openxmlformats.org/officeDocument/2006/relationships/hyperlink" Target="https://doi.org/10.1016/j.esr.2022.100912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orcid.org/0000-0002-8599-6278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scholar.google.com/citations?user=qknMCCYAAAAJ&amp;hl=de&amp;oi=a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linkedin.com/in/sebastian-zwickl-bernhard-15163914a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hyperlink" Target="https://github.com/sebastianzwickl" TargetMode="Externa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ctrTitle"/>
          </p:nvPr>
        </p:nvSpPr>
        <p:spPr bwMode="auto">
          <a:xfrm>
            <a:off x="335360" y="2292161"/>
            <a:ext cx="9577064" cy="1255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Green hydrogen from </a:t>
            </a:r>
            <a:r>
              <a:rPr lang="en-US" b="1" dirty="0" smtClean="0"/>
              <a:t>hydropower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 </a:t>
            </a:r>
            <a:r>
              <a:rPr lang="en-US" sz="2800" dirty="0"/>
              <a:t>non-cooperative </a:t>
            </a:r>
            <a:r>
              <a:rPr lang="en-US" sz="2800" dirty="0" smtClean="0"/>
              <a:t>modeling </a:t>
            </a:r>
            <a:r>
              <a:rPr lang="en-US" sz="2800" dirty="0"/>
              <a:t>approach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assessing the </a:t>
            </a:r>
            <a:r>
              <a:rPr lang="en-US" sz="2800" dirty="0"/>
              <a:t>profitability gap and future business cases </a:t>
            </a:r>
          </a:p>
        </p:txBody>
      </p:sp>
      <p:sp>
        <p:nvSpPr>
          <p:cNvPr id="12291" name="Untertitel 2"/>
          <p:cNvSpPr>
            <a:spLocks noGrp="1"/>
          </p:cNvSpPr>
          <p:nvPr>
            <p:ph type="subTitle" idx="1"/>
          </p:nvPr>
        </p:nvSpPr>
        <p:spPr bwMode="auto">
          <a:xfrm>
            <a:off x="678136" y="3940473"/>
            <a:ext cx="9217024" cy="928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1800" b="1" dirty="0" smtClean="0"/>
              <a:t>NTNU Energy Systems Seminar</a:t>
            </a:r>
          </a:p>
          <a:p>
            <a:r>
              <a:rPr lang="en-US" sz="1800" dirty="0" smtClean="0"/>
              <a:t>Connecting</a:t>
            </a:r>
            <a:r>
              <a:rPr lang="de-AT" sz="1800" dirty="0" smtClean="0"/>
              <a:t> Energy Transition Researchers </a:t>
            </a:r>
            <a:r>
              <a:rPr lang="en-US" sz="1800" dirty="0" smtClean="0"/>
              <a:t>Across</a:t>
            </a:r>
            <a:r>
              <a:rPr lang="de-AT" sz="1800" dirty="0" smtClean="0"/>
              <a:t> </a:t>
            </a:r>
            <a:r>
              <a:rPr lang="en-US" sz="1800" dirty="0" smtClean="0"/>
              <a:t>Disciplines</a:t>
            </a:r>
          </a:p>
          <a:p>
            <a:pPr algn="r"/>
            <a:r>
              <a:rPr lang="de-AT" altLang="de-DE" sz="1800" noProof="0" dirty="0" smtClean="0"/>
              <a:t>Sebastian Zwickl-Bernhard</a:t>
            </a:r>
            <a:endParaRPr lang="de-AT" altLang="de-DE" sz="1800" noProof="0" dirty="0"/>
          </a:p>
          <a:p>
            <a:pPr algn="r"/>
            <a:r>
              <a:rPr lang="de-AT" altLang="de-DE" sz="1800" dirty="0" smtClean="0"/>
              <a:t>26.08.2022, Trondheim, </a:t>
            </a:r>
            <a:r>
              <a:rPr lang="de-AT" altLang="de-DE" sz="1800" dirty="0" err="1" smtClean="0"/>
              <a:t>Norway</a:t>
            </a:r>
            <a:endParaRPr lang="de-AT" altLang="de-DE" sz="1800" noProof="0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BBCB1D6F-051A-674E-AC87-457DD3DD09FE}"/>
              </a:ext>
            </a:extLst>
          </p:cNvPr>
          <p:cNvSpPr txBox="1">
            <a:spLocks/>
          </p:cNvSpPr>
          <p:nvPr/>
        </p:nvSpPr>
        <p:spPr bwMode="auto">
          <a:xfrm>
            <a:off x="5123892" y="5877272"/>
            <a:ext cx="5771110" cy="35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271463" indent="-271463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de-AT" sz="1800" smtClean="0">
                <a:solidFill>
                  <a:srgbClr val="808080"/>
                </a:solidFill>
                <a:latin typeface="+mn-lt"/>
                <a:ea typeface="+mn-ea"/>
                <a:cs typeface="Calibri"/>
              </a:defRPr>
            </a:lvl1pPr>
            <a:lvl2pPr marL="44291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lang="de-AT" sz="2200" smtClean="0">
                <a:solidFill>
                  <a:schemeClr val="tx1"/>
                </a:solidFill>
                <a:latin typeface="+mn-lt"/>
                <a:cs typeface="Calibri"/>
              </a:defRPr>
            </a:lvl2pPr>
            <a:lvl3pPr marL="533400" indent="-317500" algn="l" defTabSz="89535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Ø"/>
              <a:defRPr lang="de-AT" sz="2000" smtClean="0">
                <a:solidFill>
                  <a:schemeClr val="tx1"/>
                </a:solidFill>
                <a:latin typeface="+mn-lt"/>
                <a:cs typeface="Calibri"/>
              </a:defRPr>
            </a:lvl3pPr>
            <a:lvl4pPr marL="714375" indent="-180975" algn="l" defTabSz="714375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lang="de-AT" sz="2000" smtClean="0">
                <a:solidFill>
                  <a:schemeClr val="tx1"/>
                </a:solidFill>
                <a:latin typeface="+mn-lt"/>
                <a:cs typeface="Calibri"/>
              </a:defRPr>
            </a:lvl4pPr>
            <a:lvl5pPr marL="1082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en-US" sz="1000">
                <a:solidFill>
                  <a:schemeClr val="tx1"/>
                </a:solidFill>
                <a:latin typeface="+mn-lt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lvl="0"/>
            <a:r>
              <a:rPr lang="en-US" sz="1600" kern="0" dirty="0" smtClean="0">
                <a:solidFill>
                  <a:schemeClr val="bg1"/>
                </a:solidFill>
                <a:latin typeface="Calibri Light"/>
                <a:hlinkClick r:id="rId3"/>
              </a:rPr>
              <a:t>Code available at GitHub</a:t>
            </a:r>
            <a:endParaRPr kumimoji="0" lang="en-US" sz="1600" b="0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2544" y="5877272"/>
            <a:ext cx="432048" cy="43204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82F99E0-AE91-AF47-86ED-7E85D0F62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36" y="6391868"/>
            <a:ext cx="1117600" cy="3937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08A5CE4-AF6D-2841-AEED-E154ABAC48A1}"/>
              </a:ext>
            </a:extLst>
          </p:cNvPr>
          <p:cNvSpPr/>
          <p:nvPr/>
        </p:nvSpPr>
        <p:spPr>
          <a:xfrm>
            <a:off x="1343472" y="6342293"/>
            <a:ext cx="6096000" cy="49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lvl="0" indent="0" eaLnBrk="0" hangingPunct="0"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+mn-lt"/>
                <a:cs typeface="Calibri"/>
              </a:rPr>
              <a:t>This presentation is licensed under</a:t>
            </a:r>
            <a:br>
              <a:rPr lang="en-US" sz="1400" dirty="0">
                <a:solidFill>
                  <a:schemeClr val="bg1"/>
                </a:solidFill>
                <a:latin typeface="+mn-lt"/>
                <a:cs typeface="Calibri"/>
              </a:rPr>
            </a:br>
            <a:r>
              <a:rPr lang="en-US" sz="1400" dirty="0">
                <a:solidFill>
                  <a:schemeClr val="bg1"/>
                </a:solidFill>
                <a:latin typeface="+mn-lt"/>
                <a:cs typeface="Calibri"/>
              </a:rPr>
              <a:t>a 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Calibri"/>
                <a:hlinkClick r:id="rId6"/>
              </a:rPr>
              <a:t>Creative Commons Attribution 4.0 International License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1698" y="6373433"/>
            <a:ext cx="432893" cy="432893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BBCB1D6F-051A-674E-AC87-457DD3DD09FE}"/>
              </a:ext>
            </a:extLst>
          </p:cNvPr>
          <p:cNvSpPr txBox="1">
            <a:spLocks/>
          </p:cNvSpPr>
          <p:nvPr/>
        </p:nvSpPr>
        <p:spPr bwMode="auto">
          <a:xfrm>
            <a:off x="5126936" y="6381318"/>
            <a:ext cx="5771110" cy="35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271463" indent="-271463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de-AT" sz="1800" smtClean="0">
                <a:solidFill>
                  <a:srgbClr val="808080"/>
                </a:solidFill>
                <a:latin typeface="+mn-lt"/>
                <a:ea typeface="+mn-ea"/>
                <a:cs typeface="Calibri"/>
              </a:defRPr>
            </a:lvl1pPr>
            <a:lvl2pPr marL="44291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lang="de-AT" sz="2200" smtClean="0">
                <a:solidFill>
                  <a:schemeClr val="tx1"/>
                </a:solidFill>
                <a:latin typeface="+mn-lt"/>
                <a:cs typeface="Calibri"/>
              </a:defRPr>
            </a:lvl2pPr>
            <a:lvl3pPr marL="533400" indent="-317500" algn="l" defTabSz="89535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Ø"/>
              <a:defRPr lang="de-AT" sz="2000" smtClean="0">
                <a:solidFill>
                  <a:schemeClr val="tx1"/>
                </a:solidFill>
                <a:latin typeface="+mn-lt"/>
                <a:cs typeface="Calibri"/>
              </a:defRPr>
            </a:lvl3pPr>
            <a:lvl4pPr marL="714375" indent="-180975" algn="l" defTabSz="714375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lang="de-AT" sz="2000" smtClean="0">
                <a:solidFill>
                  <a:schemeClr val="tx1"/>
                </a:solidFill>
                <a:latin typeface="+mn-lt"/>
                <a:cs typeface="Calibri"/>
              </a:defRPr>
            </a:lvl4pPr>
            <a:lvl5pPr marL="1082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en-US" sz="1000">
                <a:solidFill>
                  <a:schemeClr val="tx1"/>
                </a:solidFill>
                <a:latin typeface="+mn-lt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lvl="0"/>
            <a:r>
              <a:rPr lang="de-DE" sz="1600" kern="0" noProof="0" dirty="0" smtClean="0">
                <a:solidFill>
                  <a:schemeClr val="bg1"/>
                </a:solidFill>
                <a:latin typeface="Calibri Light"/>
                <a:hlinkClick r:id="rId8"/>
              </a:rPr>
              <a:t>Video </a:t>
            </a:r>
            <a:r>
              <a:rPr lang="en-US" sz="1600" kern="0" dirty="0" smtClean="0">
                <a:solidFill>
                  <a:schemeClr val="bg1"/>
                </a:solidFill>
                <a:latin typeface="Calibri Light"/>
                <a:hlinkClick r:id="rId8"/>
              </a:rPr>
              <a:t>available</a:t>
            </a:r>
            <a:r>
              <a:rPr lang="de-DE" sz="1600" kern="0" noProof="0" dirty="0" smtClean="0">
                <a:solidFill>
                  <a:schemeClr val="bg1"/>
                </a:solidFill>
                <a:latin typeface="Calibri Light"/>
                <a:hlinkClick r:id="rId8"/>
              </a:rPr>
              <a:t> at YouTube</a:t>
            </a:r>
            <a:endParaRPr kumimoji="0" lang="de-DE" sz="1600" i="0" strike="noStrike" kern="0" normalizeH="0" noProof="0" dirty="0">
              <a:solidFill>
                <a:schemeClr val="bg1"/>
              </a:solidFill>
              <a:uLnTx/>
              <a:uFillTx/>
              <a:latin typeface="Calibri Ligh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C2B8E1-23A1-1546-BBA7-10D0C289F1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6" y="5597254"/>
            <a:ext cx="610054" cy="4071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B7590CF-C75D-E541-92A7-A45DBD5F9BEC}"/>
              </a:ext>
            </a:extLst>
          </p:cNvPr>
          <p:cNvSpPr/>
          <p:nvPr/>
        </p:nvSpPr>
        <p:spPr>
          <a:xfrm>
            <a:off x="913375" y="5597254"/>
            <a:ext cx="6525098" cy="43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sz="1200" noProof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This work has received funding </a:t>
            </a:r>
            <a:r>
              <a:rPr lang="en-US" sz="1200" noProof="1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from the European </a:t>
            </a:r>
            <a:r>
              <a:rPr lang="en-US" sz="1200" noProof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Union’s Horizon </a:t>
            </a:r>
            <a:r>
              <a:rPr lang="en-US" sz="1200" noProof="1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2020</a:t>
            </a:r>
            <a:br>
              <a:rPr lang="en-US" sz="1200" noProof="1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1200" noProof="1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research </a:t>
            </a:r>
            <a:r>
              <a:rPr lang="en-US" sz="1200" noProof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and innovation </a:t>
            </a:r>
            <a:r>
              <a:rPr lang="en-US" sz="1200" noProof="1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programme undere grant No. 835896</a:t>
            </a:r>
            <a:endParaRPr lang="en-US" sz="1200" noProof="1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3A7501B-6D4B-BF40-BF47-B468346D9A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432" y="4074961"/>
            <a:ext cx="1709757" cy="1086408"/>
          </a:xfrm>
          <a:prstGeom prst="rect">
            <a:avLst/>
          </a:prstGeom>
        </p:spPr>
      </p:pic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BBCB1D6F-051A-674E-AC87-457DD3DD09FE}"/>
              </a:ext>
            </a:extLst>
          </p:cNvPr>
          <p:cNvSpPr txBox="1">
            <a:spLocks/>
          </p:cNvSpPr>
          <p:nvPr/>
        </p:nvSpPr>
        <p:spPr bwMode="auto">
          <a:xfrm>
            <a:off x="7867349" y="5317032"/>
            <a:ext cx="3535578" cy="42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271463" indent="-271463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de-AT" sz="1800" smtClean="0">
                <a:solidFill>
                  <a:srgbClr val="808080"/>
                </a:solidFill>
                <a:latin typeface="+mn-lt"/>
                <a:ea typeface="+mn-ea"/>
                <a:cs typeface="Calibri"/>
              </a:defRPr>
            </a:lvl1pPr>
            <a:lvl2pPr marL="44291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lang="de-AT" sz="2200" smtClean="0">
                <a:solidFill>
                  <a:schemeClr val="tx1"/>
                </a:solidFill>
                <a:latin typeface="+mn-lt"/>
                <a:cs typeface="Calibri"/>
              </a:defRPr>
            </a:lvl2pPr>
            <a:lvl3pPr marL="533400" indent="-317500" algn="l" defTabSz="89535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Ø"/>
              <a:defRPr lang="de-AT" sz="2000" smtClean="0">
                <a:solidFill>
                  <a:schemeClr val="tx1"/>
                </a:solidFill>
                <a:latin typeface="+mn-lt"/>
                <a:cs typeface="Calibri"/>
              </a:defRPr>
            </a:lvl3pPr>
            <a:lvl4pPr marL="714375" indent="-180975" algn="l" defTabSz="714375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lang="de-AT" sz="2000" smtClean="0">
                <a:solidFill>
                  <a:schemeClr val="tx1"/>
                </a:solidFill>
                <a:latin typeface="+mn-lt"/>
                <a:cs typeface="Calibri"/>
              </a:defRPr>
            </a:lvl4pPr>
            <a:lvl5pPr marL="1082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en-US" sz="1000">
                <a:solidFill>
                  <a:schemeClr val="tx1"/>
                </a:solidFill>
                <a:latin typeface="+mn-lt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lvl="0"/>
            <a:r>
              <a:rPr lang="en-US" sz="1600" kern="0" dirty="0" smtClean="0">
                <a:solidFill>
                  <a:schemeClr val="bg1"/>
                </a:solidFill>
                <a:latin typeface="Calibri Light"/>
                <a:hlinkClick r:id="rId11"/>
              </a:rPr>
              <a:t>10.1016/j.esr.2022.100912</a:t>
            </a:r>
            <a:endParaRPr kumimoji="0" lang="en-US" sz="1600" b="0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288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  <a:r>
              <a:rPr lang="en-US" dirty="0" smtClean="0"/>
              <a:t>2/5</a:t>
            </a:r>
            <a:r>
              <a:rPr lang="en-US" dirty="0"/>
              <a:t>: Profitability </a:t>
            </a:r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10</a:t>
            </a:fld>
            <a:endParaRPr lang="de-AT" alt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146" y="1310295"/>
            <a:ext cx="7057710" cy="450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3/5: Hydrogen price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11</a:t>
            </a:fld>
            <a:endParaRPr lang="de-AT" altLang="de-DE"/>
          </a:p>
        </p:txBody>
      </p:sp>
      <p:sp>
        <p:nvSpPr>
          <p:cNvPr id="6" name="Inhaltsplatzhalt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Hydrogen price set depending on shadow price and opportunity costs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9"/>
          <a:stretch/>
        </p:blipFill>
        <p:spPr>
          <a:xfrm>
            <a:off x="2496946" y="1700808"/>
            <a:ext cx="7198072" cy="45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  <a:r>
              <a:rPr lang="en-US" dirty="0" smtClean="0"/>
              <a:t>4/5</a:t>
            </a:r>
            <a:r>
              <a:rPr lang="en-US" dirty="0"/>
              <a:t>: </a:t>
            </a:r>
            <a:r>
              <a:rPr lang="en-US" dirty="0" smtClean="0"/>
              <a:t>Sensitivity analysis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12</a:t>
            </a:fld>
            <a:endParaRPr lang="de-AT" altLang="de-DE"/>
          </a:p>
        </p:txBody>
      </p:sp>
      <p:sp>
        <p:nvSpPr>
          <p:cNvPr id="6" name="Inhaltsplatzhalt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Electricity price and hydrogen production efficiency 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3"/>
          <a:stretch/>
        </p:blipFill>
        <p:spPr>
          <a:xfrm>
            <a:off x="2495564" y="1996885"/>
            <a:ext cx="7200836" cy="45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9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  <a:r>
              <a:rPr lang="en-US" dirty="0" smtClean="0"/>
              <a:t>5/5</a:t>
            </a:r>
            <a:r>
              <a:rPr lang="en-US" dirty="0"/>
              <a:t>: </a:t>
            </a:r>
            <a:r>
              <a:rPr lang="en-US" dirty="0" smtClean="0"/>
              <a:t>Full-load production hours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13</a:t>
            </a:fld>
            <a:endParaRPr lang="de-AT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10" y="1124744"/>
            <a:ext cx="9098582" cy="511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outlook</a:t>
            </a:r>
            <a:br>
              <a:rPr lang="en-US" dirty="0"/>
            </a:b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14</a:t>
            </a:fld>
            <a:endParaRPr lang="de-AT" altLang="de-DE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788373C-73A7-4D51-AD7E-20DBB03010C3}"/>
              </a:ext>
            </a:extLst>
          </p:cNvPr>
          <p:cNvSpPr txBox="1">
            <a:spLocks/>
          </p:cNvSpPr>
          <p:nvPr/>
        </p:nvSpPr>
        <p:spPr bwMode="auto">
          <a:xfrm>
            <a:off x="1231899" y="1466850"/>
            <a:ext cx="972314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Current market environment and price setup do not allow for profitable green hydrogen production as yet.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 Increasing CO2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price, as the key determining parameter, leads to improved competitiveness along with the emerging market penetration of </a:t>
            </a: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hydrogen.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numerical example </a:t>
            </a: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examined, a CO2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price above </a:t>
            </a: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245 EUR/t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triggers a profitable business case. </a:t>
            </a:r>
            <a:endParaRPr lang="en-US" sz="2200" dirty="0" smtClean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Hydrogen deployment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may also significantly depend on the price development </a:t>
            </a: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 the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wholesale electricity markets with underlying driving factors in both </a:t>
            </a: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directions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supporting and limiting green hydrogen deployment. </a:t>
            </a:r>
            <a:endParaRPr lang="en-US" sz="2200" dirty="0" smtClean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Future work may address,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among others, the investigation of the impact on green hydrogen production from hydropower in a predominantly renewable energy-based power plant </a:t>
            </a: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portfolio.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3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357695" y="2342933"/>
            <a:ext cx="10274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Sebastian Zwickl-Bernhard (zwickl@eeg.tuwien.ac.at)</a:t>
            </a:r>
            <a:endParaRPr lang="en-US" sz="32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95" y="3356992"/>
            <a:ext cx="675410" cy="67541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244487" y="3400087"/>
            <a:ext cx="4054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Collaborate on GitHub</a:t>
            </a:r>
            <a:endParaRPr lang="en-US" sz="3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26" name="Picture 2" descr="Linkedin icon - Free download on Iconfin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6" y="4285112"/>
            <a:ext cx="675410" cy="67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/>
          <p:cNvSpPr/>
          <p:nvPr/>
        </p:nvSpPr>
        <p:spPr>
          <a:xfrm>
            <a:off x="1244487" y="4311941"/>
            <a:ext cx="3719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6" action="ppaction://hlinkfile"/>
              </a:rPr>
              <a:t>Connect on LinkedIn</a:t>
            </a:r>
            <a:endParaRPr lang="en-US" sz="3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864047" y="5259191"/>
            <a:ext cx="2815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7"/>
              </a:rPr>
              <a:t>Google Scholar</a:t>
            </a:r>
            <a:endParaRPr lang="en-US" sz="3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91344" y="5259191"/>
            <a:ext cx="1350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8"/>
              </a:rPr>
              <a:t>ORCID</a:t>
            </a:r>
            <a:endParaRPr lang="en-US" sz="3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201" y="5949280"/>
            <a:ext cx="682336" cy="682336"/>
          </a:xfrm>
          <a:prstGeom prst="rect">
            <a:avLst/>
          </a:prstGeom>
        </p:spPr>
      </p:pic>
      <p:pic>
        <p:nvPicPr>
          <p:cNvPr id="1028" name="Picture 4" descr="File:Google Scholar logo.svg - Wikimedia Common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60" y="5949280"/>
            <a:ext cx="752168" cy="75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24801"/>
          <a:stretch/>
        </p:blipFill>
        <p:spPr>
          <a:xfrm>
            <a:off x="6640367" y="3458912"/>
            <a:ext cx="2396570" cy="27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at TU Vienna</a:t>
            </a:r>
          </a:p>
        </p:txBody>
      </p:sp>
      <p:pic>
        <p:nvPicPr>
          <p:cNvPr id="35" name="Picture 2" descr=" Hans Auer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8" y="2459557"/>
            <a:ext cx="1738467" cy="217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695" y="2459533"/>
            <a:ext cx="1730266" cy="2173132"/>
          </a:xfrm>
          <a:prstGeom prst="rect">
            <a:avLst/>
          </a:prstGeom>
        </p:spPr>
      </p:pic>
      <p:pic>
        <p:nvPicPr>
          <p:cNvPr id="37" name="Picture 6" descr=" Antonia Golab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31" y="2449633"/>
            <a:ext cx="1746031" cy="21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 Sebastian Zwickl-Bernhard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132" y="2451066"/>
            <a:ext cx="1752052" cy="219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Grafik 38"/>
          <p:cNvPicPr>
            <a:picLocks noChangeAspect="1"/>
          </p:cNvPicPr>
          <p:nvPr/>
        </p:nvPicPr>
        <p:blipFill rotWithShape="1">
          <a:blip r:embed="rId6"/>
          <a:srcRect l="13410" t="7367" r="6724" b="15835"/>
          <a:stretch/>
        </p:blipFill>
        <p:spPr>
          <a:xfrm>
            <a:off x="9205754" y="2461219"/>
            <a:ext cx="1710769" cy="2169761"/>
          </a:xfrm>
          <a:prstGeom prst="rect">
            <a:avLst/>
          </a:prstGeom>
        </p:spPr>
      </p:pic>
      <p:sp>
        <p:nvSpPr>
          <p:cNvPr id="40" name="Textfeld 39"/>
          <p:cNvSpPr txBox="1"/>
          <p:nvPr/>
        </p:nvSpPr>
        <p:spPr>
          <a:xfrm>
            <a:off x="1020000" y="2090201"/>
            <a:ext cx="108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Professor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2630796" y="2090201"/>
            <a:ext cx="2098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University Assistant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4756514" y="2090201"/>
            <a:ext cx="2098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University Assistant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6893126" y="2090201"/>
            <a:ext cx="2098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Project Assistant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9012106" y="2090201"/>
            <a:ext cx="2098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Student Assistant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857338" y="4641132"/>
            <a:ext cx="141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Hans Auer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2841040" y="4663443"/>
            <a:ext cx="167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Theresia Perger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4932531" y="4663443"/>
            <a:ext cx="167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Antonia Golab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6861407" y="4641132"/>
            <a:ext cx="2161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Sebastian Zwickl-Bernhard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8980387" y="4663443"/>
            <a:ext cx="216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Marcus Otti</a:t>
            </a:r>
          </a:p>
        </p:txBody>
      </p:sp>
    </p:spTree>
    <p:extLst>
      <p:ext uri="{BB962C8B-B14F-4D97-AF65-F5344CB8AC3E}">
        <p14:creationId xmlns:p14="http://schemas.microsoft.com/office/powerpoint/2010/main" val="10511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Todays</a:t>
            </a:r>
            <a:r>
              <a:rPr lang="de-AT" dirty="0" smtClean="0"/>
              <a:t>‘ </a:t>
            </a:r>
            <a:r>
              <a:rPr lang="de-AT" dirty="0" err="1" smtClean="0"/>
              <a:t>agenda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dirty="0" smtClean="0"/>
              <a:t>Motivation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background</a:t>
            </a:r>
            <a:endParaRPr lang="de-AT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dirty="0" smtClean="0"/>
              <a:t>Core </a:t>
            </a:r>
            <a:r>
              <a:rPr lang="de-AT" dirty="0" err="1" smtClean="0"/>
              <a:t>objective</a:t>
            </a:r>
            <a:r>
              <a:rPr lang="de-AT" dirty="0" smtClean="0"/>
              <a:t> and </a:t>
            </a:r>
            <a:r>
              <a:rPr lang="de-AT" dirty="0" err="1" smtClean="0"/>
              <a:t>main</a:t>
            </a:r>
            <a:r>
              <a:rPr lang="de-AT" dirty="0" smtClean="0"/>
              <a:t> </a:t>
            </a:r>
            <a:r>
              <a:rPr lang="de-AT" dirty="0" err="1" smtClean="0"/>
              <a:t>research</a:t>
            </a:r>
            <a:r>
              <a:rPr lang="de-AT" dirty="0" smtClean="0"/>
              <a:t> </a:t>
            </a:r>
            <a:r>
              <a:rPr lang="de-AT" dirty="0" err="1" smtClean="0"/>
              <a:t>question</a:t>
            </a:r>
            <a:r>
              <a:rPr lang="de-AT" dirty="0" smtClean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dirty="0" err="1" smtClean="0"/>
              <a:t>Methodology</a:t>
            </a:r>
            <a:endParaRPr lang="de-AT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dirty="0" err="1" smtClean="0"/>
              <a:t>Results</a:t>
            </a:r>
            <a:endParaRPr lang="de-AT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AT" dirty="0" err="1" smtClean="0"/>
              <a:t>Conclusions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Introduction</a:t>
            </a:r>
            <a:r>
              <a:rPr lang="de-AT" dirty="0" smtClean="0"/>
              <a:t> and </a:t>
            </a:r>
            <a:r>
              <a:rPr lang="de-AT" dirty="0" err="1" smtClean="0"/>
              <a:t>motivation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4</a:t>
            </a:fld>
            <a:endParaRPr lang="de-AT" altLang="de-DE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3788373C-73A7-4D51-AD7E-20DBB03010C3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Hydrogen can play a pivotal role in the sustainable energy system transformation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Offers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opportunity to decarbonize the </a:t>
            </a: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provision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 numerous energy services and </a:t>
            </a: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sectors</a:t>
            </a:r>
          </a:p>
          <a:p>
            <a:pPr marL="108585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Adds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additional integrated flexibility options, which can be used cross-sectoral </a:t>
            </a: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 system-overarching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Hydrogen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deployment is also essential in most of the </a:t>
            </a: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decarbonization pathways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 sustainable economy/society </a:t>
            </a: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storylines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crucial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questions </a:t>
            </a: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remain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en-US" sz="2200" dirty="0" err="1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How is hydrogen produced in practice (primary fuels</a:t>
            </a: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)?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(ii) How does the corresponding profitability look like</a:t>
            </a: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(iii) </a:t>
            </a: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may various business cases succeed, taking into account </a:t>
            </a: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individual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objectives of the agents involved?</a:t>
            </a:r>
            <a:endParaRPr lang="en-US" sz="2200" dirty="0" smtClean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objective </a:t>
            </a:r>
            <a:r>
              <a:rPr lang="en-US" dirty="0" smtClean="0"/>
              <a:t>/ </a:t>
            </a:r>
            <a:r>
              <a:rPr lang="en-US" dirty="0"/>
              <a:t>research </a:t>
            </a: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5</a:t>
            </a:fld>
            <a:endParaRPr lang="de-AT" altLang="de-DE"/>
          </a:p>
        </p:txBody>
      </p:sp>
      <p:sp>
        <p:nvSpPr>
          <p:cNvPr id="13" name="Inhaltsplatzhalter 12"/>
          <p:cNvSpPr>
            <a:spLocks noGrp="1"/>
          </p:cNvSpPr>
          <p:nvPr>
            <p:ph idx="4294967295"/>
          </p:nvPr>
        </p:nvSpPr>
        <p:spPr>
          <a:xfrm>
            <a:off x="5375920" y="4579147"/>
            <a:ext cx="4665662" cy="35544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e-AT" dirty="0"/>
          </a:p>
          <a:p>
            <a:pPr marL="0" indent="0"/>
            <a:endParaRPr lang="de-AT" dirty="0"/>
          </a:p>
          <a:p>
            <a:pPr>
              <a:buFont typeface="Wingdings" panose="05000000000000000000" pitchFamily="2" charset="2"/>
              <a:buChar char="§"/>
            </a:pPr>
            <a:endParaRPr lang="de-AT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3788373C-73A7-4D51-AD7E-20DBB03010C3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core objective is to investigate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possible </a:t>
            </a:r>
            <a:r>
              <a:rPr lang="en-US" sz="2200" b="1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future business case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 </a:t>
            </a:r>
            <a:r>
              <a:rPr lang="en-US" sz="2200" b="1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green hydrogen production from hydropower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endParaRPr lang="en-US" sz="2200" dirty="0" smtClean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particular, the main research question is to find the </a:t>
            </a:r>
            <a:r>
              <a:rPr lang="en-US" sz="2200" b="1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trade-offs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for a </a:t>
            </a:r>
            <a:r>
              <a:rPr lang="en-US" sz="2200" b="1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run-of-river hydropower plant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owner between </a:t>
            </a:r>
            <a:r>
              <a:rPr lang="en-US" sz="2200" b="1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trading of electricity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(e.g., forward/future electricity contracts or at the day-ahead spot market) and, alternatively</a:t>
            </a:r>
            <a:r>
              <a:rPr lang="en-US" sz="2200" b="1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production of green hydrogen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endParaRPr lang="en-US" sz="2200" dirty="0" smtClean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optimal exploitation and </a:t>
            </a:r>
            <a:r>
              <a:rPr lang="en-US" sz="2200" b="1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allocation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of hydropower </a:t>
            </a:r>
            <a:r>
              <a:rPr lang="en-US" sz="2200" b="1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resources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play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key role in the analysis. </a:t>
            </a:r>
            <a:endParaRPr lang="en-US" sz="2200" dirty="0" smtClean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Equally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important is the impact of different </a:t>
            </a:r>
            <a:r>
              <a:rPr lang="en-US" sz="2200" b="1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CO2 </a:t>
            </a:r>
            <a:r>
              <a:rPr lang="en-US" sz="2200" b="1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prices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 the </a:t>
            </a:r>
            <a:r>
              <a:rPr lang="en-US" sz="2200" b="1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profitability</a:t>
            </a: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 electricity trading and green hydrogen production. </a:t>
            </a:r>
          </a:p>
        </p:txBody>
      </p:sp>
    </p:spTree>
    <p:extLst>
      <p:ext uri="{BB962C8B-B14F-4D97-AF65-F5344CB8AC3E}">
        <p14:creationId xmlns:p14="http://schemas.microsoft.com/office/powerpoint/2010/main" val="40693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Methodology</a:t>
            </a:r>
            <a:r>
              <a:rPr lang="de-AT" dirty="0"/>
              <a:t> </a:t>
            </a:r>
            <a:r>
              <a:rPr lang="de-AT" dirty="0" err="1"/>
              <a:t>applied</a:t>
            </a:r>
            <a:r>
              <a:rPr lang="de-AT" dirty="0"/>
              <a:t>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6</a:t>
            </a:fld>
            <a:endParaRPr lang="de-AT" altLang="de-DE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3788373C-73A7-4D51-AD7E-20DBB03010C3}"/>
              </a:ext>
            </a:extLst>
          </p:cNvPr>
          <p:cNvSpPr txBox="1">
            <a:spLocks/>
          </p:cNvSpPr>
          <p:nvPr/>
        </p:nvSpPr>
        <p:spPr bwMode="auto">
          <a:xfrm>
            <a:off x="1231899" y="1466850"/>
            <a:ext cx="10272124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Development of a non-cooperative optimization model (</a:t>
            </a:r>
            <a:r>
              <a:rPr lang="en-US" sz="2200" dirty="0" err="1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Stackelberg</a:t>
            </a: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game).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Thereby, the bi-level optimization framework </a:t>
            </a: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is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implemented with a single leader (</a:t>
            </a: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H2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producer) and follower (</a:t>
            </a: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H2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consumer). </a:t>
            </a:r>
            <a:endParaRPr lang="en-US" sz="2200" dirty="0" smtClean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Both agents are profit </a:t>
            </a: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oriented. Their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objectives are maximizing revenues </a:t>
            </a: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 </a:t>
            </a:r>
            <a:r>
              <a:rPr lang="en-US" sz="2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minimizing total costs, respectively.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H2 producer is the price setter and H2 consumer is the price taker for green hydrogen.</a:t>
            </a:r>
            <a:endParaRPr lang="en-US" sz="2200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 of the H2 </a:t>
            </a:r>
            <a:r>
              <a:rPr lang="en-US" dirty="0"/>
              <a:t>consumer (follower)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899" y="1485908"/>
            <a:ext cx="5934903" cy="88594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360" y="2371857"/>
            <a:ext cx="2924583" cy="71447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360" y="3086332"/>
            <a:ext cx="5106113" cy="828791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9531" y="3972281"/>
            <a:ext cx="5839640" cy="71447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9360" y="4743914"/>
            <a:ext cx="5144218" cy="800212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7824288" y="1685934"/>
            <a:ext cx="357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(1) Objective function</a:t>
            </a:r>
            <a:endParaRPr lang="en-US" sz="2000" dirty="0"/>
          </a:p>
        </p:txBody>
      </p:sp>
      <p:sp>
        <p:nvSpPr>
          <p:cNvPr id="27" name="Textfeld 26"/>
          <p:cNvSpPr txBox="1"/>
          <p:nvPr/>
        </p:nvSpPr>
        <p:spPr>
          <a:xfrm>
            <a:off x="7824288" y="2534945"/>
            <a:ext cx="357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(2) Decision variables</a:t>
            </a:r>
            <a:endParaRPr lang="en-US" sz="2000" dirty="0"/>
          </a:p>
        </p:txBody>
      </p:sp>
      <p:sp>
        <p:nvSpPr>
          <p:cNvPr id="28" name="Textfeld 27"/>
          <p:cNvSpPr txBox="1"/>
          <p:nvPr/>
        </p:nvSpPr>
        <p:spPr>
          <a:xfrm>
            <a:off x="7824288" y="3295089"/>
            <a:ext cx="357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(3) Parameters</a:t>
            </a:r>
            <a:endParaRPr lang="en-US" sz="2000" dirty="0"/>
          </a:p>
        </p:txBody>
      </p:sp>
      <p:sp>
        <p:nvSpPr>
          <p:cNvPr id="29" name="Textfeld 28"/>
          <p:cNvSpPr txBox="1"/>
          <p:nvPr/>
        </p:nvSpPr>
        <p:spPr>
          <a:xfrm>
            <a:off x="7824288" y="4129463"/>
            <a:ext cx="357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(4) Constraint - load</a:t>
            </a:r>
            <a:endParaRPr lang="en-US" sz="2000" dirty="0"/>
          </a:p>
        </p:txBody>
      </p:sp>
      <p:sp>
        <p:nvSpPr>
          <p:cNvPr id="30" name="Textfeld 29"/>
          <p:cNvSpPr txBox="1"/>
          <p:nvPr/>
        </p:nvSpPr>
        <p:spPr>
          <a:xfrm>
            <a:off x="7824288" y="4963837"/>
            <a:ext cx="357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(5) Constraint - emissions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98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 </a:t>
            </a:r>
            <a:r>
              <a:rPr lang="en-US" dirty="0"/>
              <a:t>of the H2 producer (leader)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8</a:t>
            </a:fld>
            <a:endParaRPr lang="de-AT" alt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899" y="1485908"/>
            <a:ext cx="5934903" cy="88594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447677" y="1677226"/>
            <a:ext cx="357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(1) Objective function</a:t>
            </a:r>
            <a:endParaRPr lang="en-US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8447677" y="2526237"/>
            <a:ext cx="357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(2) Decision variables</a:t>
            </a:r>
            <a:endParaRPr lang="en-US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8447677" y="3286381"/>
            <a:ext cx="357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(3) Parameters</a:t>
            </a:r>
            <a:endParaRPr lang="en-US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8447677" y="4120755"/>
            <a:ext cx="357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(4) Constraint - generation</a:t>
            </a:r>
            <a:endParaRPr lang="en-US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8447677" y="4955129"/>
            <a:ext cx="357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(5) Constraint - constant</a:t>
            </a:r>
            <a:endParaRPr lang="en-US" sz="20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360" y="1572215"/>
            <a:ext cx="6935168" cy="81926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360" y="2476647"/>
            <a:ext cx="4286848" cy="61921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360" y="3220270"/>
            <a:ext cx="4563112" cy="66684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097" y="4055353"/>
            <a:ext cx="7030431" cy="657317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9360" y="4880910"/>
            <a:ext cx="4696480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1/5: </a:t>
            </a:r>
            <a:r>
              <a:rPr lang="en-US" dirty="0" smtClean="0"/>
              <a:t>Resource allocation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9</a:t>
            </a:fld>
            <a:endParaRPr lang="de-AT" alt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Hydropower plant resource allocation and energy demand provision of the transportation firm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84" y="2207769"/>
            <a:ext cx="6152196" cy="43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 mit weißem Rahmen und dunklem Logo">
  <a:themeElements>
    <a:clrScheme name="Benutzerdefiniert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.pptx" id="{BE56EAC6-F32D-4B45-A370-FF523F7A7A1D}" vid="{101DF2FC-8C91-454F-B840-A9C9BB4D794A}"/>
    </a:ext>
  </a:extLst>
</a:theme>
</file>

<file path=ppt/theme/theme2.xml><?xml version="1.0" encoding="utf-8"?>
<a:theme xmlns:a="http://schemas.openxmlformats.org/drawingml/2006/main" name="1_Titel mit weißem Rahmen und dunklem Logo">
  <a:themeElements>
    <a:clrScheme name="Benutzerdefiniert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.pptx" id="{BE56EAC6-F32D-4B45-A370-FF523F7A7A1D}" vid="{101DF2FC-8C91-454F-B840-A9C9BB4D794A}"/>
    </a:ext>
  </a:extLst>
</a:theme>
</file>

<file path=ppt/theme/theme3.xml><?xml version="1.0" encoding="utf-8"?>
<a:theme xmlns:a="http://schemas.openxmlformats.org/drawingml/2006/main" name="Inhalt_blau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.pptx" id="{BE56EAC6-F32D-4B45-A370-FF523F7A7A1D}" vid="{77BDF31C-C1A6-48EF-BBE6-112D7A963049}"/>
    </a:ext>
  </a:extLst>
</a:theme>
</file>

<file path=ppt/theme/theme4.xml><?xml version="1.0" encoding="utf-8"?>
<a:theme xmlns:a="http://schemas.openxmlformats.org/drawingml/2006/main" name="Inhalt_weiß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.pptx" id="{BE56EAC6-F32D-4B45-A370-FF523F7A7A1D}" vid="{1F051AC5-B6CC-4F31-A504-79E031BF319D}"/>
    </a:ext>
  </a:extLst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</Template>
  <TotalTime>0</TotalTime>
  <Words>671</Words>
  <Application>Microsoft Office PowerPoint</Application>
  <PresentationFormat>Breitbild</PresentationFormat>
  <Paragraphs>97</Paragraphs>
  <Slides>15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15</vt:i4>
      </vt:variant>
    </vt:vector>
  </HeadingPairs>
  <TitlesOfParts>
    <vt:vector size="26" baseType="lpstr">
      <vt:lpstr>MS PGothic</vt:lpstr>
      <vt:lpstr>Arial</vt:lpstr>
      <vt:lpstr>Calibri</vt:lpstr>
      <vt:lpstr>Calibri Light</vt:lpstr>
      <vt:lpstr>Segoe UI Light</vt:lpstr>
      <vt:lpstr>Symbol</vt:lpstr>
      <vt:lpstr>Wingdings</vt:lpstr>
      <vt:lpstr>Titel mit weißem Rahmen und dunklem Logo</vt:lpstr>
      <vt:lpstr>1_Titel mit weißem Rahmen und dunklem Logo</vt:lpstr>
      <vt:lpstr>Inhalt_blauer_Rahmen</vt:lpstr>
      <vt:lpstr>Inhalt_weißer_Rahmen</vt:lpstr>
      <vt:lpstr>Green hydrogen from hydropower  A non-cooperative modeling approach  assessing the profitability gap and future business cases </vt:lpstr>
      <vt:lpstr>Team at TU Vienna</vt:lpstr>
      <vt:lpstr>Todays‘ agenda</vt:lpstr>
      <vt:lpstr>Introduction and motivation</vt:lpstr>
      <vt:lpstr>Core objective / research question</vt:lpstr>
      <vt:lpstr>Methodology applied </vt:lpstr>
      <vt:lpstr>Formulation of the H2 consumer (follower)</vt:lpstr>
      <vt:lpstr>Formulation of the H2 producer (leader)</vt:lpstr>
      <vt:lpstr>Results 1/5: Resource allocation</vt:lpstr>
      <vt:lpstr>Results 2/5: Profitability gap</vt:lpstr>
      <vt:lpstr>Results 3/5: Hydrogen price</vt:lpstr>
      <vt:lpstr>Results 4/5: Sensitivity analysis</vt:lpstr>
      <vt:lpstr>Results 5/5: Full-load production hours</vt:lpstr>
      <vt:lpstr>Conclusions and outlook </vt:lpstr>
      <vt:lpstr>PowerPoint-Präsentation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Lineare Optimierung – Kraftwerkeinsatzplanung</dc:title>
  <dc:creator>Theresia Perger</dc:creator>
  <cp:lastModifiedBy>zwickl-nb</cp:lastModifiedBy>
  <cp:revision>459</cp:revision>
  <dcterms:created xsi:type="dcterms:W3CDTF">2019-01-30T15:28:06Z</dcterms:created>
  <dcterms:modified xsi:type="dcterms:W3CDTF">2022-08-26T05:24:36Z</dcterms:modified>
</cp:coreProperties>
</file>