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8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56"/>
  </p:notesMasterIdLst>
  <p:sldIdLst>
    <p:sldId id="256" r:id="rId2"/>
    <p:sldId id="451" r:id="rId3"/>
    <p:sldId id="515" r:id="rId4"/>
    <p:sldId id="481" r:id="rId5"/>
    <p:sldId id="483" r:id="rId6"/>
    <p:sldId id="537" r:id="rId7"/>
    <p:sldId id="487" r:id="rId8"/>
    <p:sldId id="538" r:id="rId9"/>
    <p:sldId id="531" r:id="rId10"/>
    <p:sldId id="490" r:id="rId11"/>
    <p:sldId id="493" r:id="rId12"/>
    <p:sldId id="507" r:id="rId13"/>
    <p:sldId id="508" r:id="rId14"/>
    <p:sldId id="517" r:id="rId15"/>
    <p:sldId id="511" r:id="rId16"/>
    <p:sldId id="494" r:id="rId17"/>
    <p:sldId id="495" r:id="rId18"/>
    <p:sldId id="496" r:id="rId19"/>
    <p:sldId id="518" r:id="rId20"/>
    <p:sldId id="520" r:id="rId21"/>
    <p:sldId id="521" r:id="rId22"/>
    <p:sldId id="522" r:id="rId23"/>
    <p:sldId id="523" r:id="rId24"/>
    <p:sldId id="524" r:id="rId25"/>
    <p:sldId id="539" r:id="rId26"/>
    <p:sldId id="525" r:id="rId27"/>
    <p:sldId id="526" r:id="rId28"/>
    <p:sldId id="527" r:id="rId29"/>
    <p:sldId id="528" r:id="rId30"/>
    <p:sldId id="512" r:id="rId31"/>
    <p:sldId id="529" r:id="rId32"/>
    <p:sldId id="536" r:id="rId33"/>
    <p:sldId id="506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4" r:id="rId45"/>
    <p:sldId id="467" r:id="rId46"/>
    <p:sldId id="468" r:id="rId47"/>
    <p:sldId id="469" r:id="rId48"/>
    <p:sldId id="470" r:id="rId49"/>
    <p:sldId id="478" r:id="rId50"/>
    <p:sldId id="513" r:id="rId51"/>
    <p:sldId id="533" r:id="rId52"/>
    <p:sldId id="534" r:id="rId53"/>
    <p:sldId id="449" r:id="rId54"/>
    <p:sldId id="535" r:id="rId55"/>
  </p:sldIdLst>
  <p:sldSz cx="9144000" cy="6858000" type="screen4x3"/>
  <p:notesSz cx="7099300" cy="10234613"/>
  <p:embeddedFontLst>
    <p:embeddedFont>
      <p:font typeface="CMR7" panose="020B0500000000000000" pitchFamily="34" charset="0"/>
      <p:regular r:id="rId57"/>
    </p:embeddedFont>
    <p:embeddedFont>
      <p:font typeface="CMMI7" panose="020B0500000000000000" pitchFamily="34" charset="0"/>
      <p:regular r:id="rId58"/>
    </p:embeddedFont>
    <p:embeddedFont>
      <p:font typeface="CMSY10ORIG" panose="020B0500000000000000" pitchFamily="34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MEX10" panose="020B0500000000000000" pitchFamily="34" charset="0"/>
      <p:regular r:id="rId64"/>
    </p:embeddedFont>
    <p:embeddedFont>
      <p:font typeface="CMR10" panose="020B0500000000000000" pitchFamily="34" charset="0"/>
      <p:regular r:id="rId65"/>
    </p:embeddedFont>
    <p:embeddedFont>
      <p:font typeface="CMMI5" panose="020B0500000000000000" pitchFamily="34" charset="0"/>
      <p:regular r:id="rId66"/>
    </p:embeddedFont>
    <p:embeddedFont>
      <p:font typeface="CMMI10" panose="020B0500000000000000" pitchFamily="34" charset="0"/>
      <p:regular r:id="rId67"/>
    </p:embeddedFont>
    <p:embeddedFont>
      <p:font typeface="CMSY7" panose="020B0500000000000000" pitchFamily="34" charset="0"/>
      <p:regular r:id="rId68"/>
    </p:embeddedFont>
    <p:embeddedFont>
      <p:font typeface="CMMIB10" panose="020B0500000000000000" pitchFamily="34" charset="0"/>
      <p:regular r:id="rId69"/>
    </p:embeddedFont>
    <p:embeddedFont>
      <p:font typeface="CMR5" panose="020B0500000000000000" pitchFamily="34" charset="0"/>
      <p:regular r:id="rId70"/>
    </p:embeddedFont>
    <p:embeddedFont>
      <p:font typeface="CMU Sans Serif" panose="02000603000000000000" pitchFamily="2" charset="0"/>
      <p:regular r:id="rId71"/>
      <p:bold r:id="rId72"/>
      <p:italic r:id="rId73"/>
      <p:boldItalic r:id="rId74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394"/>
    <a:srgbClr val="999999"/>
    <a:srgbClr val="FF3B3B"/>
    <a:srgbClr val="FFCC66"/>
    <a:srgbClr val="FF9933"/>
    <a:srgbClr val="FFCC00"/>
    <a:srgbClr val="CC6600"/>
    <a:srgbClr val="FF9900"/>
    <a:srgbClr val="64646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2" autoAdjust="0"/>
    <p:restoredTop sz="94637" autoAdjust="0"/>
  </p:normalViewPr>
  <p:slideViewPr>
    <p:cSldViewPr>
      <p:cViewPr>
        <p:scale>
          <a:sx n="60" d="100"/>
          <a:sy n="60" d="100"/>
        </p:scale>
        <p:origin x="-427" y="-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626"/>
    </p:cViewPr>
  </p:sorterViewPr>
  <p:notesViewPr>
    <p:cSldViewPr>
      <p:cViewPr varScale="1">
        <p:scale>
          <a:sx n="79" d="100"/>
          <a:sy n="79" d="100"/>
        </p:scale>
        <p:origin x="-3990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987878CE-80FE-4556-B2C4-8B6DE377BE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01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5B7BF-8FE4-40A4-9CA1-4EC7CF90326C}" type="slidenum">
              <a:rPr lang="de-DE"/>
              <a:pPr/>
              <a:t>4</a:t>
            </a:fld>
            <a:endParaRPr 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5B7BF-8FE4-40A4-9CA1-4EC7CF90326C}" type="slidenum">
              <a:rPr lang="de-DE"/>
              <a:pPr/>
              <a:t>5</a:t>
            </a:fld>
            <a:endParaRPr 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A8F9D9-6D3C-4A3C-AE57-B80BA46C8140}" type="slidenum">
              <a:rPr lang="de-DE"/>
              <a:pPr/>
              <a:t>7</a:t>
            </a:fld>
            <a:endParaRPr lang="de-DE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A8F9D9-6D3C-4A3C-AE57-B80BA46C8140}" type="slidenum">
              <a:rPr lang="de-DE"/>
              <a:pPr/>
              <a:t>8</a:t>
            </a:fld>
            <a:endParaRPr lang="de-DE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A8F9D9-6D3C-4A3C-AE57-B80BA46C8140}" type="slidenum">
              <a:rPr lang="de-DE"/>
              <a:pPr/>
              <a:t>9</a:t>
            </a:fld>
            <a:endParaRPr lang="de-DE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A8F9D9-6D3C-4A3C-AE57-B80BA46C8140}" type="slidenum">
              <a:rPr lang="de-DE"/>
              <a:pPr/>
              <a:t>10</a:t>
            </a:fld>
            <a:endParaRPr lang="de-DE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B5573-7106-4279-8B18-EB68CBC43933}" type="slidenum">
              <a:rPr lang="de-DE"/>
              <a:pPr/>
              <a:t>31</a:t>
            </a:fld>
            <a:endParaRPr lang="de-DE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F2B4C-4F8B-46FE-98E6-04B73AB95C32}" type="slidenum">
              <a:rPr lang="de-DE"/>
              <a:pPr/>
              <a:t>32</a:t>
            </a:fld>
            <a:endParaRPr lang="de-DE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_n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0"/>
            <a:ext cx="1073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KUG_weiss-transparent"/>
          <p:cNvPicPr>
            <a:picLocks noChangeAspect="1" noChangeArrowheads="1"/>
          </p:cNvPicPr>
          <p:nvPr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1547813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050" y="1916113"/>
            <a:ext cx="6764338" cy="1684337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de-DE"/>
              <a:t>This is a quite long</a:t>
            </a:r>
            <a:br>
              <a:rPr lang="de-DE"/>
            </a:br>
            <a:r>
              <a:rPr lang="de-DE"/>
              <a:t>Presentation 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63938" y="4221163"/>
            <a:ext cx="5248275" cy="912812"/>
          </a:xfrm>
        </p:spPr>
        <p:txBody>
          <a:bodyPr/>
          <a:lstStyle>
            <a:lvl1pPr marL="0" indent="0" algn="r">
              <a:buFontTx/>
              <a:buNone/>
              <a:defRPr b="1"/>
            </a:lvl1pPr>
          </a:lstStyle>
          <a:p>
            <a:r>
              <a:rPr lang="de-DE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171620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43AE7-67E9-421B-953C-FF69436741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26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78613" y="260350"/>
            <a:ext cx="2141537" cy="6048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260350"/>
            <a:ext cx="6275388" cy="60483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83584-5D02-4043-A2FF-FCDC9AE068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72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2F0EE-B1D2-4B24-95FE-198159AEAF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47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22795-C02E-4351-9706-B18B9F9251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66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052513"/>
            <a:ext cx="4208463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1688" y="1052513"/>
            <a:ext cx="420846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2ABAA-B8A8-4FA9-8B56-238B1A9CFDF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563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62C3F-7D17-4FD8-A0B3-2931AC9498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03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B0FAB-BC32-40DE-9BA9-8D9DB96EAA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43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50541-399E-4528-AD79-A62BF09EFB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62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A1BB2-A718-4DE3-961F-783C7C8FC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90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43EBE-DC7F-4D5F-A0F2-0BAD566E88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7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60350"/>
            <a:ext cx="85693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This is a fantastic headline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5693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First Level Item</a:t>
            </a:r>
          </a:p>
          <a:p>
            <a:pPr lvl="1"/>
            <a:r>
              <a:rPr lang="de-DE" altLang="de-DE" smtClean="0"/>
              <a:t>Second Level Item</a:t>
            </a:r>
          </a:p>
          <a:p>
            <a:pPr lvl="2"/>
            <a:r>
              <a:rPr lang="de-DE" altLang="de-DE" smtClean="0"/>
              <a:t>Third Level Item</a:t>
            </a:r>
          </a:p>
          <a:p>
            <a:pPr lvl="3"/>
            <a:r>
              <a:rPr lang="de-DE" altLang="de-DE" smtClean="0"/>
              <a:t>Fourth Level Item</a:t>
            </a:r>
          </a:p>
        </p:txBody>
      </p:sp>
      <p:sp>
        <p:nvSpPr>
          <p:cNvPr id="1028" name="Rectangle 44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284394"/>
          </a:solidFill>
          <a:ln w="9525">
            <a:solidFill>
              <a:srgbClr val="28439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AT" altLang="de-DE" smtClean="0"/>
          </a:p>
        </p:txBody>
      </p:sp>
      <p:pic>
        <p:nvPicPr>
          <p:cNvPr id="1029" name="Picture 46" descr="IEM_LOGO_nurSchrif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570663"/>
            <a:ext cx="5762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650" y="6572250"/>
            <a:ext cx="727233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6250" y="6572250"/>
            <a:ext cx="431800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9B5047D-7248-4B28-A45E-28E48BFB2B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2" name="Rectangle 50"/>
          <p:cNvSpPr>
            <a:spLocks noChangeArrowheads="1"/>
          </p:cNvSpPr>
          <p:nvPr/>
        </p:nvSpPr>
        <p:spPr bwMode="auto">
          <a:xfrm>
            <a:off x="0" y="0"/>
            <a:ext cx="9144000" cy="188913"/>
          </a:xfrm>
          <a:prstGeom prst="rect">
            <a:avLst/>
          </a:prstGeom>
          <a:solidFill>
            <a:srgbClr val="284394"/>
          </a:solidFill>
          <a:ln w="9525">
            <a:solidFill>
              <a:srgbClr val="28439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AT" altLang="de-DE" smtClean="0"/>
          </a:p>
        </p:txBody>
      </p:sp>
      <p:pic>
        <p:nvPicPr>
          <p:cNvPr id="1033" name="Picture 53" descr="KUG_weiss-transparen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8" y="6526213"/>
            <a:ext cx="33813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CMU Sans Serif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CMU Sans Serif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CMU Sans Serif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CMU Sans Serif" pitchFamily="50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CMU Sans Serif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CMU Sans Serif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CMU Sans Serif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284394"/>
          </a:solidFill>
          <a:latin typeface="CMU Sans Serif" pitchFamily="50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rgbClr val="284394"/>
        </a:buClr>
        <a:buChar char="•"/>
        <a:defRPr sz="2400">
          <a:solidFill>
            <a:srgbClr val="64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84394"/>
        </a:buClr>
        <a:buChar char="-"/>
        <a:defRPr sz="2000">
          <a:solidFill>
            <a:srgbClr val="6464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84394"/>
        </a:buClr>
        <a:buChar char="-"/>
        <a:defRPr sz="2400">
          <a:solidFill>
            <a:srgbClr val="64646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84394"/>
        </a:buClr>
        <a:buChar char="-"/>
        <a:defRPr sz="1600" i="1">
          <a:solidFill>
            <a:srgbClr val="64646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E207"/>
        </a:buClr>
        <a:buFont typeface="Wingdings" pitchFamily="2" charset="2"/>
        <a:buChar char="§"/>
        <a:defRPr sz="1400" i="1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CE207"/>
        </a:buClr>
        <a:buFont typeface="Wingdings" pitchFamily="2" charset="2"/>
        <a:buChar char="§"/>
        <a:defRPr sz="1400" i="1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CE207"/>
        </a:buClr>
        <a:buFont typeface="Wingdings" pitchFamily="2" charset="2"/>
        <a:buChar char="§"/>
        <a:defRPr sz="1400" i="1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CE207"/>
        </a:buClr>
        <a:buFont typeface="Wingdings" pitchFamily="2" charset="2"/>
        <a:buChar char="§"/>
        <a:defRPr sz="1400" i="1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CE207"/>
        </a:buClr>
        <a:buFont typeface="Wingdings" pitchFamily="2" charset="2"/>
        <a:buChar char="§"/>
        <a:defRPr sz="1400" i="1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0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tags" Target="../tags/tag17.xml"/><Relationship Id="rId16" Type="http://schemas.openxmlformats.org/officeDocument/2006/relationships/image" Target="../media/image33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8.png"/><Relationship Id="rId5" Type="http://schemas.openxmlformats.org/officeDocument/2006/relationships/tags" Target="../tags/tag20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tags" Target="../tags/tag19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43.png"/><Relationship Id="rId5" Type="http://schemas.openxmlformats.org/officeDocument/2006/relationships/tags" Target="../tags/tag27.xml"/><Relationship Id="rId10" Type="http://schemas.openxmlformats.org/officeDocument/2006/relationships/image" Target="../media/image42.png"/><Relationship Id="rId4" Type="http://schemas.openxmlformats.org/officeDocument/2006/relationships/tags" Target="../tags/tag26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5.pn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48.png"/><Relationship Id="rId5" Type="http://schemas.openxmlformats.org/officeDocument/2006/relationships/tags" Target="../tags/tag33.xml"/><Relationship Id="rId10" Type="http://schemas.openxmlformats.org/officeDocument/2006/relationships/image" Target="../media/image42.png"/><Relationship Id="rId4" Type="http://schemas.openxmlformats.org/officeDocument/2006/relationships/tags" Target="../tags/tag32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5.png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52.png"/><Relationship Id="rId5" Type="http://schemas.openxmlformats.org/officeDocument/2006/relationships/tags" Target="../tags/tag39.xml"/><Relationship Id="rId10" Type="http://schemas.openxmlformats.org/officeDocument/2006/relationships/image" Target="../media/image51.png"/><Relationship Id="rId4" Type="http://schemas.openxmlformats.org/officeDocument/2006/relationships/tags" Target="../tags/tag38.xml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5.png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52.png"/><Relationship Id="rId5" Type="http://schemas.openxmlformats.org/officeDocument/2006/relationships/tags" Target="../tags/tag45.xml"/><Relationship Id="rId10" Type="http://schemas.openxmlformats.org/officeDocument/2006/relationships/image" Target="../media/image51.png"/><Relationship Id="rId4" Type="http://schemas.openxmlformats.org/officeDocument/2006/relationships/tags" Target="../tags/tag44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5.png"/><Relationship Id="rId3" Type="http://schemas.openxmlformats.org/officeDocument/2006/relationships/tags" Target="../tags/tag4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52.png"/><Relationship Id="rId5" Type="http://schemas.openxmlformats.org/officeDocument/2006/relationships/tags" Target="../tags/tag51.xml"/><Relationship Id="rId10" Type="http://schemas.openxmlformats.org/officeDocument/2006/relationships/image" Target="../media/image51.png"/><Relationship Id="rId4" Type="http://schemas.openxmlformats.org/officeDocument/2006/relationships/tags" Target="../tags/tag50.xml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5.xml"/><Relationship Id="rId7" Type="http://schemas.openxmlformats.org/officeDocument/2006/relationships/image" Target="../media/image5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8.png"/><Relationship Id="rId5" Type="http://schemas.openxmlformats.org/officeDocument/2006/relationships/tags" Target="../tags/tag57.xml"/><Relationship Id="rId10" Type="http://schemas.openxmlformats.org/officeDocument/2006/relationships/image" Target="../media/image57.png"/><Relationship Id="rId4" Type="http://schemas.openxmlformats.org/officeDocument/2006/relationships/tags" Target="../tags/tag56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77.gif"/><Relationship Id="rId5" Type="http://schemas.openxmlformats.org/officeDocument/2006/relationships/image" Target="../media/image76.gif"/><Relationship Id="rId4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84.xml"/><Relationship Id="rId7" Type="http://schemas.openxmlformats.org/officeDocument/2006/relationships/image" Target="../media/image89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8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.xml"/><Relationship Id="rId9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88.xml"/><Relationship Id="rId7" Type="http://schemas.openxmlformats.org/officeDocument/2006/relationships/image" Target="../media/image92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90.xml"/><Relationship Id="rId10" Type="http://schemas.openxmlformats.org/officeDocument/2006/relationships/image" Target="../media/image93.png"/><Relationship Id="rId4" Type="http://schemas.openxmlformats.org/officeDocument/2006/relationships/tags" Target="../tags/tag89.xml"/><Relationship Id="rId9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93.xml"/><Relationship Id="rId7" Type="http://schemas.openxmlformats.org/officeDocument/2006/relationships/image" Target="../media/image92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95.xml"/><Relationship Id="rId10" Type="http://schemas.openxmlformats.org/officeDocument/2006/relationships/image" Target="../media/image93.png"/><Relationship Id="rId4" Type="http://schemas.openxmlformats.org/officeDocument/2006/relationships/tags" Target="../tags/tag94.xml"/><Relationship Id="rId9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98.xml"/><Relationship Id="rId7" Type="http://schemas.openxmlformats.org/officeDocument/2006/relationships/image" Target="../media/image92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100.xml"/><Relationship Id="rId10" Type="http://schemas.openxmlformats.org/officeDocument/2006/relationships/image" Target="../media/image93.png"/><Relationship Id="rId4" Type="http://schemas.openxmlformats.org/officeDocument/2006/relationships/tags" Target="../tags/tag99.xml"/><Relationship Id="rId9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96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../media/image95.png"/><Relationship Id="rId17" Type="http://schemas.openxmlformats.org/officeDocument/2006/relationships/image" Target="../media/image32.png"/><Relationship Id="rId2" Type="http://schemas.openxmlformats.org/officeDocument/2006/relationships/tags" Target="../tags/tag102.xml"/><Relationship Id="rId16" Type="http://schemas.openxmlformats.org/officeDocument/2006/relationships/image" Target="../media/image93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94.png"/><Relationship Id="rId5" Type="http://schemas.openxmlformats.org/officeDocument/2006/relationships/tags" Target="../tags/tag105.xml"/><Relationship Id="rId15" Type="http://schemas.openxmlformats.org/officeDocument/2006/relationships/image" Target="../media/image30.png"/><Relationship Id="rId10" Type="http://schemas.openxmlformats.org/officeDocument/2006/relationships/image" Target="../media/image92.png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11.xml"/><Relationship Id="rId7" Type="http://schemas.openxmlformats.org/officeDocument/2006/relationships/image" Target="../media/image32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99.png"/><Relationship Id="rId5" Type="http://schemas.openxmlformats.org/officeDocument/2006/relationships/image" Target="../media/image98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14.xml"/><Relationship Id="rId7" Type="http://schemas.openxmlformats.org/officeDocument/2006/relationships/image" Target="../media/image30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10" Type="http://schemas.openxmlformats.org/officeDocument/2006/relationships/hyperlink" Target="http://www.openairlib.net/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iem.kug.ac.at/projects/projekt-osil/osil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1772816"/>
            <a:ext cx="8390706" cy="1684338"/>
          </a:xfrm>
        </p:spPr>
        <p:txBody>
          <a:bodyPr/>
          <a:lstStyle/>
          <a:p>
            <a:r>
              <a:rPr lang="en-US" altLang="de-DE" sz="3200" dirty="0" err="1" smtClean="0"/>
              <a:t>Ambisonic</a:t>
            </a:r>
            <a:r>
              <a:rPr lang="en-US" altLang="de-DE" sz="3200" dirty="0" smtClean="0"/>
              <a:t> Audio Effects in</a:t>
            </a:r>
            <a:br>
              <a:rPr lang="en-US" altLang="de-DE" sz="3200" dirty="0" smtClean="0"/>
            </a:br>
            <a:r>
              <a:rPr lang="en-US" altLang="de-DE" sz="3200" dirty="0" smtClean="0"/>
              <a:t>Direction  and   Directivity</a:t>
            </a:r>
            <a:endParaRPr lang="de-DE" altLang="de-DE" sz="32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10100" y="3645024"/>
            <a:ext cx="4105275" cy="2304256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Franz </a:t>
            </a:r>
            <a:r>
              <a:rPr lang="de-DE" altLang="de-DE" dirty="0" err="1" smtClean="0"/>
              <a:t>Zotter</a:t>
            </a:r>
            <a:endParaRPr lang="de-DE" altLang="de-DE" dirty="0" smtClean="0"/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dirty="0" smtClean="0"/>
          </a:p>
          <a:p>
            <a:pPr eaLnBrk="1" hangingPunct="1"/>
            <a:r>
              <a:rPr lang="de-DE" altLang="de-DE" dirty="0" err="1" smtClean="0"/>
              <a:t>DAFx</a:t>
            </a:r>
            <a:r>
              <a:rPr lang="de-DE" altLang="de-DE" dirty="0" smtClean="0"/>
              <a:t> 2015</a:t>
            </a:r>
          </a:p>
          <a:p>
            <a:pPr eaLnBrk="1" hangingPunct="1"/>
            <a:r>
              <a:rPr lang="de-DE" altLang="de-DE" dirty="0" smtClean="0"/>
              <a:t>Trondheim</a:t>
            </a:r>
          </a:p>
        </p:txBody>
      </p:sp>
      <p:sp>
        <p:nvSpPr>
          <p:cNvPr id="2" name="Textfeld 1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mtClean="0"/>
              <a:t>TexPoint fonts used in EMF. </a:t>
            </a:r>
          </a:p>
          <a:p>
            <a:r>
              <a:rPr lang="en-US" smtClean="0"/>
              <a:t>Read the TexPoint manual before you delete this box.: </a:t>
            </a:r>
            <a:r>
              <a:rPr lang="en-US" smtClean="0">
                <a:latin typeface="CMMIB10"/>
              </a:rPr>
              <a:t>A</a:t>
            </a:r>
            <a:r>
              <a:rPr lang="en-US" smtClean="0">
                <a:latin typeface="CMR7"/>
              </a:rPr>
              <a:t>A</a:t>
            </a:r>
            <a:r>
              <a:rPr lang="en-US" smtClean="0">
                <a:latin typeface="CMR10"/>
              </a:rPr>
              <a:t>A</a:t>
            </a:r>
            <a:r>
              <a:rPr lang="en-US" smtClean="0">
                <a:latin typeface="CMMI10"/>
              </a:rPr>
              <a:t>A</a:t>
            </a:r>
            <a:r>
              <a:rPr lang="en-US" smtClean="0">
                <a:latin typeface="CMSY7"/>
              </a:rPr>
              <a:t>A</a:t>
            </a:r>
            <a:r>
              <a:rPr lang="en-US" smtClean="0">
                <a:latin typeface="CMSY10ORIG"/>
              </a:rPr>
              <a:t>A</a:t>
            </a:r>
            <a:r>
              <a:rPr lang="en-US" smtClean="0">
                <a:latin typeface="CMEX10"/>
              </a:rPr>
              <a:t>A</a:t>
            </a:r>
            <a:r>
              <a:rPr lang="en-US" smtClean="0">
                <a:latin typeface="CMMI7"/>
              </a:rPr>
              <a:t>A</a:t>
            </a:r>
            <a:r>
              <a:rPr lang="en-US" smtClean="0">
                <a:latin typeface="CMMI5"/>
              </a:rPr>
              <a:t>A</a:t>
            </a:r>
            <a:r>
              <a:rPr lang="en-US" smtClean="0">
                <a:latin typeface="CMR5"/>
              </a:rPr>
              <a:t>A</a:t>
            </a:r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5</a:t>
            </a:r>
            <a:endParaRPr lang="de-DE" dirty="0"/>
          </a:p>
        </p:txBody>
      </p:sp>
      <p:pic>
        <p:nvPicPr>
          <p:cNvPr id="4" name="Picture 36" descr="sharmon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79930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 </a:t>
            </a:r>
            <a:r>
              <a:rPr lang="en-GB" dirty="0"/>
              <a:t>panning </a:t>
            </a:r>
            <a:r>
              <a:rPr lang="en-GB" dirty="0" smtClean="0"/>
              <a:t>function (with height)</a:t>
            </a:r>
            <a:endParaRPr lang="en-GB" noProof="0" dirty="0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z="2000" noProof="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sz="2000" noProof="0" dirty="0" smtClean="0">
                <a:solidFill>
                  <a:srgbClr val="FF0000"/>
                </a:solidFill>
              </a:rPr>
              <a:t>red&gt;0</a:t>
            </a:r>
          </a:p>
          <a:p>
            <a:pPr>
              <a:buFontTx/>
              <a:buNone/>
            </a:pPr>
            <a:r>
              <a:rPr lang="en-GB" sz="2000" noProof="0" dirty="0" smtClean="0">
                <a:solidFill>
                  <a:srgbClr val="000099"/>
                </a:solidFill>
              </a:rPr>
              <a:t>blue&lt;0</a:t>
            </a:r>
            <a:endParaRPr lang="en-GB" sz="2000" noProof="0" dirty="0">
              <a:solidFill>
                <a:srgbClr val="000099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51646"/>
            <a:ext cx="22479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841" y="764704"/>
            <a:ext cx="3125119" cy="794388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1170" y="1382966"/>
            <a:ext cx="3866552" cy="317842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755650" y="6572250"/>
            <a:ext cx="7272338" cy="288925"/>
          </a:xfrm>
        </p:spPr>
        <p:txBody>
          <a:bodyPr/>
          <a:lstStyle/>
          <a:p>
            <a:r>
              <a:rPr lang="en-US" smtClean="0"/>
              <a:t>F. Zotter: Ambisonic Audio Effects                        DAFx 2015</a:t>
            </a:r>
            <a:endParaRPr lang="de-DE" dirty="0"/>
          </a:p>
        </p:txBody>
      </p:sp>
      <p:sp>
        <p:nvSpPr>
          <p:cNvPr id="15" name="Text Box 56"/>
          <p:cNvSpPr txBox="1">
            <a:spLocks noChangeArrowheads="1"/>
          </p:cNvSpPr>
          <p:nvPr/>
        </p:nvSpPr>
        <p:spPr bwMode="auto">
          <a:xfrm>
            <a:off x="575779" y="692696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finite </a:t>
            </a:r>
            <a:r>
              <a:rPr lang="de-DE" dirty="0" err="1" smtClean="0">
                <a:latin typeface="+mj-lt"/>
              </a:rPr>
              <a:t>order</a:t>
            </a:r>
            <a:endParaRPr lang="de-DE" dirty="0"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059832" y="2460952"/>
            <a:ext cx="374441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How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to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optimally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arrange</a:t>
            </a:r>
            <a:endParaRPr lang="de-AT" sz="2400" dirty="0" smtClean="0">
              <a:solidFill>
                <a:srgbClr val="00B0F0"/>
              </a:solidFill>
              <a:latin typeface="+mj-lt"/>
            </a:endParaRPr>
          </a:p>
          <a:p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with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loudspeakers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??</a:t>
            </a:r>
            <a:r>
              <a:rPr lang="de-AT" sz="2400" dirty="0">
                <a:solidFill>
                  <a:srgbClr val="00B0F0"/>
                </a:solidFill>
                <a:latin typeface="+mj-lt"/>
              </a:rPr>
              <a:t> </a:t>
            </a:r>
            <a:endParaRPr lang="de-AT" sz="2400" dirty="0" smtClean="0">
              <a:solidFill>
                <a:srgbClr val="00B0F0"/>
              </a:solidFill>
              <a:latin typeface="+mj-lt"/>
            </a:endParaRPr>
          </a:p>
          <a:p>
            <a:endParaRPr lang="de-AT" sz="2400" dirty="0">
              <a:solidFill>
                <a:srgbClr val="00B0F0"/>
              </a:solidFill>
              <a:latin typeface="+mj-lt"/>
            </a:endParaRPr>
          </a:p>
          <a:p>
            <a:r>
              <a:rPr lang="de-AT" sz="2400" dirty="0" smtClean="0">
                <a:solidFill>
                  <a:srgbClr val="00B0F0"/>
                </a:solidFill>
                <a:latin typeface="+mj-lt"/>
              </a:rPr>
              <a:t/>
            </a:r>
            <a:br>
              <a:rPr lang="de-AT" sz="2400" dirty="0" smtClean="0">
                <a:solidFill>
                  <a:srgbClr val="00B0F0"/>
                </a:solidFill>
                <a:latin typeface="+mj-lt"/>
              </a:rPr>
            </a:b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How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to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discretize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(„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decode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“)?</a:t>
            </a:r>
            <a:endParaRPr lang="de-AT" sz="2400" dirty="0" smtClean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76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 err="1" smtClean="0"/>
              <a:t>Spherical</a:t>
            </a:r>
            <a:r>
              <a:rPr lang="de-AT" sz="2400" dirty="0" smtClean="0"/>
              <a:t> t-designs </a:t>
            </a:r>
            <a:r>
              <a:rPr lang="de-AT" sz="2400" dirty="0" err="1" smtClean="0"/>
              <a:t>allow</a:t>
            </a:r>
            <a:r>
              <a:rPr lang="de-AT" sz="2400" dirty="0" smtClean="0"/>
              <a:t> </a:t>
            </a:r>
            <a:r>
              <a:rPr lang="de-AT" sz="2400" dirty="0" err="1" smtClean="0"/>
              <a:t>to</a:t>
            </a:r>
            <a:r>
              <a:rPr lang="de-AT" sz="2400" dirty="0" smtClean="0"/>
              <a:t> express </a:t>
            </a:r>
            <a:r>
              <a:rPr lang="de-AT" sz="2400" dirty="0" err="1" smtClean="0"/>
              <a:t>integrals</a:t>
            </a:r>
            <a:r>
              <a:rPr lang="de-AT" sz="2400" dirty="0" smtClean="0"/>
              <a:t> </a:t>
            </a:r>
            <a:r>
              <a:rPr lang="de-AT" sz="2400" dirty="0" err="1" smtClean="0"/>
              <a:t>as</a:t>
            </a:r>
            <a:r>
              <a:rPr lang="de-AT" sz="2400" dirty="0" smtClean="0"/>
              <a:t> sums</a:t>
            </a:r>
            <a:endParaRPr lang="de-AT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dirty="0"/>
          </a:p>
          <a:p>
            <a:r>
              <a:rPr lang="de-AT" dirty="0" err="1" smtClean="0"/>
              <a:t>Sampled</a:t>
            </a:r>
            <a:r>
              <a:rPr lang="de-AT" dirty="0" smtClean="0"/>
              <a:t> </a:t>
            </a:r>
            <a:r>
              <a:rPr lang="de-AT" dirty="0" err="1" smtClean="0"/>
              <a:t>version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equivalent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E </a:t>
            </a:r>
            <a:r>
              <a:rPr lang="de-AT" dirty="0" err="1" smtClean="0"/>
              <a:t>if</a:t>
            </a:r>
            <a:r>
              <a:rPr lang="de-AT" dirty="0" smtClean="0"/>
              <a:t> t</a:t>
            </a:r>
            <a:r>
              <a:rPr lang="de-AT" dirty="0" smtClean="0">
                <a:latin typeface="Times New Roman"/>
                <a:cs typeface="Times New Roman"/>
              </a:rPr>
              <a:t>≥</a:t>
            </a:r>
            <a:r>
              <a:rPr lang="de-AT" dirty="0" smtClean="0"/>
              <a:t>2N,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rE</a:t>
            </a:r>
            <a:r>
              <a:rPr lang="de-AT" dirty="0"/>
              <a:t> </a:t>
            </a:r>
            <a:r>
              <a:rPr lang="de-AT" dirty="0" err="1" smtClean="0"/>
              <a:t>if</a:t>
            </a:r>
            <a:r>
              <a:rPr lang="de-AT" dirty="0" smtClean="0"/>
              <a:t> </a:t>
            </a:r>
            <a:r>
              <a:rPr lang="de-AT" dirty="0"/>
              <a:t>t</a:t>
            </a:r>
            <a:r>
              <a:rPr lang="de-AT" dirty="0">
                <a:latin typeface="Times New Roman"/>
                <a:cs typeface="Times New Roman"/>
              </a:rPr>
              <a:t>≥</a:t>
            </a:r>
            <a:r>
              <a:rPr lang="de-AT" dirty="0" smtClean="0"/>
              <a:t>2N+1.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6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836712"/>
            <a:ext cx="3972560" cy="794512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3" y="2060848"/>
            <a:ext cx="87249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12463" y="4053442"/>
            <a:ext cx="787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i="1" dirty="0">
                <a:latin typeface="+mj-lt"/>
              </a:rPr>
              <a:t>t</a:t>
            </a:r>
            <a:r>
              <a:rPr lang="de-AT" dirty="0">
                <a:latin typeface="+mj-lt"/>
              </a:rPr>
              <a:t>-designs: </a:t>
            </a:r>
            <a:r>
              <a:rPr lang="de-AT" i="1" dirty="0">
                <a:latin typeface="+mj-lt"/>
              </a:rPr>
              <a:t>t </a:t>
            </a:r>
            <a:r>
              <a:rPr lang="de-AT" dirty="0">
                <a:latin typeface="+mj-lt"/>
              </a:rPr>
              <a:t>= </a:t>
            </a:r>
            <a:r>
              <a:rPr lang="de-AT" dirty="0" smtClean="0">
                <a:latin typeface="+mj-lt"/>
              </a:rPr>
              <a:t>3 (</a:t>
            </a:r>
            <a:r>
              <a:rPr lang="de-AT" dirty="0" err="1" smtClean="0">
                <a:latin typeface="+mj-lt"/>
              </a:rPr>
              <a:t>octahedron</a:t>
            </a:r>
            <a:r>
              <a:rPr lang="de-AT" dirty="0" smtClean="0">
                <a:latin typeface="+mj-lt"/>
              </a:rPr>
              <a:t>, N=1), 5 (</a:t>
            </a:r>
            <a:r>
              <a:rPr lang="de-AT" dirty="0" err="1" smtClean="0">
                <a:latin typeface="+mj-lt"/>
              </a:rPr>
              <a:t>icosahedron</a:t>
            </a:r>
            <a:r>
              <a:rPr lang="de-AT" dirty="0" smtClean="0">
                <a:latin typeface="+mj-lt"/>
              </a:rPr>
              <a:t>, N=2), 7 (N=3), 9 (N=4).</a:t>
            </a:r>
            <a:endParaRPr lang="de-AT" dirty="0">
              <a:latin typeface="+mj-lt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3" y="1916832"/>
            <a:ext cx="8745755" cy="460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3033474" y="2204864"/>
            <a:ext cx="223224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8439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Decoding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613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85671" cy="576263"/>
          </a:xfrm>
        </p:spPr>
        <p:txBody>
          <a:bodyPr/>
          <a:lstStyle/>
          <a:p>
            <a:r>
              <a:rPr lang="de-AT" altLang="de-DE" dirty="0" smtClean="0"/>
              <a:t>Encoding </a:t>
            </a:r>
            <a:r>
              <a:rPr lang="de-AT" altLang="de-DE" dirty="0" err="1" smtClean="0"/>
              <a:t>and</a:t>
            </a:r>
            <a:r>
              <a:rPr lang="de-AT" altLang="de-DE" dirty="0" smtClean="0"/>
              <a:t> Decoding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9"/>
          <a:stretch>
            <a:fillRect/>
          </a:stretch>
        </p:blipFill>
        <p:spPr bwMode="auto">
          <a:xfrm>
            <a:off x="2843808" y="897878"/>
            <a:ext cx="3384376" cy="195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3356992"/>
            <a:ext cx="83226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 bwMode="auto">
          <a:xfrm>
            <a:off x="3419872" y="3356992"/>
            <a:ext cx="2592288" cy="24482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6300192" y="3501008"/>
            <a:ext cx="2592288" cy="24482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1907704" y="4221088"/>
            <a:ext cx="2304256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8439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Encoding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4932040" y="4221088"/>
            <a:ext cx="223224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8439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Decoding</a:t>
            </a: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294967295"/>
          </p:nvPr>
        </p:nvSpPr>
        <p:spPr>
          <a:xfrm>
            <a:off x="755650" y="6572250"/>
            <a:ext cx="7272338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F.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Zotter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Ambisonic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Audio Effects                       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DAFx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2015</a:t>
            </a:r>
            <a:endParaRPr lang="de-DE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7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4745" y="3164442"/>
            <a:ext cx="2035716" cy="290363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6445" y="3140968"/>
            <a:ext cx="1559310" cy="290288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6048164" y="1196752"/>
            <a:ext cx="2916324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A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Discretization</a:t>
            </a:r>
            <a:r>
              <a:rPr lang="de-A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  <a:p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(N+1)²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circular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harmonics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need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sampled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b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≥ </a:t>
            </a:r>
            <a:r>
              <a:rPr lang="de-AT" b="0" dirty="0">
                <a:solidFill>
                  <a:srgbClr val="000000">
                    <a:lumMod val="65000"/>
                    <a:lumOff val="35000"/>
                  </a:srgbClr>
                </a:solidFill>
                <a:latin typeface="CMU Sans Serif"/>
              </a:rPr>
              <a:t>(N+1)²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times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determined</a:t>
            </a:r>
            <a: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br>
              <a:rPr lang="de-AT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AT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de-AT" i="1" dirty="0" smtClean="0">
                <a:solidFill>
                  <a:srgbClr val="FF0000"/>
                </a:solidFill>
                <a:latin typeface="+mj-lt"/>
              </a:rPr>
              <a:t>but not </a:t>
            </a:r>
            <a:r>
              <a:rPr lang="de-AT" i="1" dirty="0" err="1" smtClean="0">
                <a:solidFill>
                  <a:srgbClr val="FF0000"/>
                </a:solidFill>
                <a:latin typeface="+mj-lt"/>
              </a:rPr>
              <a:t>much</a:t>
            </a:r>
            <a:r>
              <a:rPr lang="de-AT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de-AT" i="1" dirty="0" err="1" smtClean="0">
                <a:solidFill>
                  <a:srgbClr val="FF0000"/>
                </a:solidFill>
                <a:latin typeface="+mj-lt"/>
              </a:rPr>
              <a:t>more</a:t>
            </a:r>
            <a:r>
              <a:rPr lang="de-AT" i="1" dirty="0" smtClean="0">
                <a:solidFill>
                  <a:srgbClr val="FF0000"/>
                </a:solidFill>
                <a:latin typeface="+mj-lt"/>
              </a:rPr>
              <a:t>!</a:t>
            </a:r>
            <a:r>
              <a:rPr lang="de-AT" dirty="0" smtClean="0">
                <a:solidFill>
                  <a:srgbClr val="FF0000"/>
                </a:solidFill>
                <a:latin typeface="+mj-lt"/>
              </a:rPr>
              <a:t>)</a:t>
            </a:r>
            <a:endParaRPr lang="de-AT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7" name="Grafik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6058180"/>
            <a:ext cx="543156" cy="3951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2" name="Gruppieren 51"/>
          <p:cNvGrpSpPr/>
          <p:nvPr/>
        </p:nvGrpSpPr>
        <p:grpSpPr>
          <a:xfrm>
            <a:off x="2687707" y="5517232"/>
            <a:ext cx="2091580" cy="1008112"/>
            <a:chOff x="2687707" y="5517232"/>
            <a:chExt cx="2091580" cy="1008112"/>
          </a:xfrm>
        </p:grpSpPr>
        <p:sp>
          <p:nvSpPr>
            <p:cNvPr id="20" name="Rechteck 19"/>
            <p:cNvSpPr/>
            <p:nvPr/>
          </p:nvSpPr>
          <p:spPr bwMode="auto">
            <a:xfrm>
              <a:off x="3131840" y="5949280"/>
              <a:ext cx="1080120" cy="57606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Gerade Verbindung mit Pfeil 27"/>
            <p:cNvCxnSpPr/>
            <p:nvPr/>
          </p:nvCxnSpPr>
          <p:spPr bwMode="auto">
            <a:xfrm>
              <a:off x="2687707" y="6237312"/>
              <a:ext cx="40533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Gerade Verbindung mit Pfeil 32"/>
            <p:cNvCxnSpPr/>
            <p:nvPr/>
          </p:nvCxnSpPr>
          <p:spPr bwMode="auto">
            <a:xfrm>
              <a:off x="4258568" y="60294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Gerade Verbindung mit Pfeil 33"/>
            <p:cNvCxnSpPr/>
            <p:nvPr/>
          </p:nvCxnSpPr>
          <p:spPr bwMode="auto">
            <a:xfrm>
              <a:off x="4258568" y="61818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Gerade Verbindung mit Pfeil 34"/>
            <p:cNvCxnSpPr/>
            <p:nvPr/>
          </p:nvCxnSpPr>
          <p:spPr bwMode="auto">
            <a:xfrm>
              <a:off x="4258568" y="63342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7" name="Grafik 1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03848" y="6057495"/>
              <a:ext cx="963659" cy="3958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7" name="Gerade Verbindung mit Pfeil 36"/>
            <p:cNvCxnSpPr/>
            <p:nvPr/>
          </p:nvCxnSpPr>
          <p:spPr bwMode="auto">
            <a:xfrm>
              <a:off x="4258568" y="64866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1" name="Grafik 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11960" y="5517232"/>
              <a:ext cx="567327" cy="3954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55" name="Gruppieren 54"/>
          <p:cNvGrpSpPr/>
          <p:nvPr/>
        </p:nvGrpSpPr>
        <p:grpSpPr>
          <a:xfrm>
            <a:off x="4770140" y="5949280"/>
            <a:ext cx="1630784" cy="576064"/>
            <a:chOff x="4770140" y="5949280"/>
            <a:chExt cx="1630784" cy="576064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4770140" y="5949280"/>
              <a:ext cx="1080120" cy="576064"/>
              <a:chOff x="4770140" y="5949280"/>
              <a:chExt cx="1080120" cy="576064"/>
            </a:xfrm>
          </p:grpSpPr>
          <p:sp>
            <p:nvSpPr>
              <p:cNvPr id="44" name="Rechteck 43"/>
              <p:cNvSpPr/>
              <p:nvPr/>
            </p:nvSpPr>
            <p:spPr bwMode="auto">
              <a:xfrm>
                <a:off x="4770140" y="5949280"/>
                <a:ext cx="1080120" cy="576064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43" name="Grafik 4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75722" y="6110021"/>
                <a:ext cx="296510" cy="27130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53" name="Gruppieren 52"/>
            <p:cNvGrpSpPr/>
            <p:nvPr/>
          </p:nvGrpSpPr>
          <p:grpSpPr>
            <a:xfrm>
              <a:off x="5896868" y="6029424"/>
              <a:ext cx="504056" cy="457200"/>
              <a:chOff x="5896868" y="6029424"/>
              <a:chExt cx="504056" cy="457200"/>
            </a:xfrm>
          </p:grpSpPr>
          <p:cxnSp>
            <p:nvCxnSpPr>
              <p:cNvPr id="45" name="Gerade Verbindung mit Pfeil 44"/>
              <p:cNvCxnSpPr/>
              <p:nvPr/>
            </p:nvCxnSpPr>
            <p:spPr bwMode="auto">
              <a:xfrm>
                <a:off x="5896868" y="6029424"/>
                <a:ext cx="50405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Gerade Verbindung mit Pfeil 45"/>
              <p:cNvCxnSpPr/>
              <p:nvPr/>
            </p:nvCxnSpPr>
            <p:spPr bwMode="auto">
              <a:xfrm>
                <a:off x="5896868" y="6181824"/>
                <a:ext cx="50405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7" name="Gerade Verbindung mit Pfeil 46"/>
              <p:cNvCxnSpPr/>
              <p:nvPr/>
            </p:nvCxnSpPr>
            <p:spPr bwMode="auto">
              <a:xfrm>
                <a:off x="5896868" y="6334224"/>
                <a:ext cx="50405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9" name="Gerade Verbindung mit Pfeil 48"/>
              <p:cNvCxnSpPr/>
              <p:nvPr/>
            </p:nvCxnSpPr>
            <p:spPr bwMode="auto">
              <a:xfrm>
                <a:off x="5896868" y="6486624"/>
                <a:ext cx="50405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42" name="Inhaltsplatzhalter 41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8606" y="6029424"/>
            <a:ext cx="617690" cy="3954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417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Weighting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suppress</a:t>
            </a:r>
            <a:r>
              <a:rPr lang="de-AT" dirty="0" smtClean="0"/>
              <a:t> </a:t>
            </a:r>
            <a:r>
              <a:rPr lang="de-AT" dirty="0" err="1" smtClean="0"/>
              <a:t>directional</a:t>
            </a:r>
            <a:r>
              <a:rPr lang="de-AT" dirty="0" smtClean="0"/>
              <a:t> </a:t>
            </a:r>
            <a:r>
              <a:rPr lang="de-AT" dirty="0" err="1" smtClean="0"/>
              <a:t>side</a:t>
            </a:r>
            <a:r>
              <a:rPr lang="de-AT" dirty="0" smtClean="0"/>
              <a:t> </a:t>
            </a:r>
            <a:r>
              <a:rPr lang="de-AT" dirty="0" err="1" smtClean="0"/>
              <a:t>lobes</a:t>
            </a:r>
            <a:endParaRPr lang="de-AT" altLang="de-DE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2952328" cy="539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ußzeilenplatzhalter 13"/>
          <p:cNvSpPr>
            <a:spLocks noGrp="1"/>
          </p:cNvSpPr>
          <p:nvPr>
            <p:ph type="ftr" sz="quarter" idx="4294967295"/>
          </p:nvPr>
        </p:nvSpPr>
        <p:spPr>
          <a:xfrm>
            <a:off x="755650" y="6572250"/>
            <a:ext cx="7272338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F.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Zotter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Ambisonic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Audio Effects                       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DAFx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2015</a:t>
            </a:r>
            <a:endParaRPr lang="de-DE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899592" y="2780928"/>
            <a:ext cx="3312368" cy="18722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899592" y="4653136"/>
            <a:ext cx="3312368" cy="18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8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67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Overview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909092"/>
            <a:ext cx="8569325" cy="5256212"/>
          </a:xfrm>
        </p:spPr>
        <p:txBody>
          <a:bodyPr/>
          <a:lstStyle/>
          <a:p>
            <a:pPr marL="0" indent="0">
              <a:buNone/>
            </a:pPr>
            <a:r>
              <a:rPr lang="de-AT" dirty="0" err="1" smtClean="0"/>
              <a:t>Ambisonic</a:t>
            </a:r>
            <a:r>
              <a:rPr lang="de-AT" dirty="0" smtClean="0"/>
              <a:t> </a:t>
            </a:r>
            <a:r>
              <a:rPr lang="de-AT" dirty="0" err="1" smtClean="0"/>
              <a:t>surround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height</a:t>
            </a:r>
            <a:r>
              <a:rPr lang="de-AT" dirty="0" smtClean="0"/>
              <a:t>:</a:t>
            </a:r>
          </a:p>
          <a:p>
            <a:r>
              <a:rPr lang="de-AT" dirty="0" smtClean="0"/>
              <a:t>Signal </a:t>
            </a:r>
            <a:r>
              <a:rPr lang="de-AT" dirty="0" err="1" smtClean="0"/>
              <a:t>chain</a:t>
            </a:r>
            <a:r>
              <a:rPr lang="de-AT" dirty="0" smtClean="0"/>
              <a:t> </a:t>
            </a:r>
            <a:r>
              <a:rPr lang="de-AT" dirty="0" err="1" smtClean="0"/>
              <a:t>overview</a:t>
            </a:r>
            <a:endParaRPr lang="de-AT" dirty="0" smtClean="0"/>
          </a:p>
          <a:p>
            <a:r>
              <a:rPr lang="de-AT" dirty="0" err="1" smtClean="0"/>
              <a:t>Mirroring</a:t>
            </a:r>
            <a:r>
              <a:rPr lang="de-AT" dirty="0" smtClean="0"/>
              <a:t> x/y/z</a:t>
            </a:r>
          </a:p>
          <a:p>
            <a:r>
              <a:rPr lang="de-AT" dirty="0" smtClean="0"/>
              <a:t>Other non-</a:t>
            </a:r>
            <a:r>
              <a:rPr lang="de-AT" dirty="0" err="1" smtClean="0"/>
              <a:t>convolutive</a:t>
            </a:r>
            <a:r>
              <a:rPr lang="de-AT" dirty="0" smtClean="0"/>
              <a:t> FX</a:t>
            </a:r>
          </a:p>
          <a:p>
            <a:pPr lvl="1"/>
            <a:r>
              <a:rPr lang="de-AT" dirty="0" smtClean="0"/>
              <a:t>In General (Rotation, </a:t>
            </a:r>
            <a:r>
              <a:rPr lang="de-AT" dirty="0" err="1" smtClean="0"/>
              <a:t>Directional</a:t>
            </a:r>
            <a:r>
              <a:rPr lang="de-AT" dirty="0" smtClean="0"/>
              <a:t> </a:t>
            </a:r>
            <a:r>
              <a:rPr lang="de-AT" dirty="0" err="1" smtClean="0"/>
              <a:t>Loudness</a:t>
            </a:r>
            <a:r>
              <a:rPr lang="de-AT" dirty="0" smtClean="0"/>
              <a:t>, </a:t>
            </a:r>
            <a:r>
              <a:rPr lang="de-AT" dirty="0" err="1" smtClean="0"/>
              <a:t>Directional</a:t>
            </a:r>
            <a:r>
              <a:rPr lang="de-AT" dirty="0" smtClean="0"/>
              <a:t> </a:t>
            </a:r>
            <a:r>
              <a:rPr lang="de-AT" dirty="0" err="1" smtClean="0"/>
              <a:t>Warping</a:t>
            </a:r>
            <a:r>
              <a:rPr lang="de-AT" dirty="0" smtClean="0"/>
              <a:t>)</a:t>
            </a:r>
          </a:p>
          <a:p>
            <a:r>
              <a:rPr lang="de-AT" dirty="0" err="1" smtClean="0"/>
              <a:t>Ambisonic</a:t>
            </a:r>
            <a:r>
              <a:rPr lang="de-AT" dirty="0" smtClean="0"/>
              <a:t> </a:t>
            </a:r>
            <a:r>
              <a:rPr lang="de-AT" dirty="0" err="1" smtClean="0"/>
              <a:t>Microphone</a:t>
            </a:r>
            <a:r>
              <a:rPr lang="de-AT" dirty="0" smtClean="0"/>
              <a:t> Array Recording</a:t>
            </a:r>
          </a:p>
          <a:p>
            <a:r>
              <a:rPr lang="de-AT" dirty="0" err="1" smtClean="0"/>
              <a:t>Convolutive</a:t>
            </a:r>
            <a:r>
              <a:rPr lang="de-AT" dirty="0" smtClean="0"/>
              <a:t> FX</a:t>
            </a:r>
          </a:p>
          <a:p>
            <a:pPr lvl="1"/>
            <a:r>
              <a:rPr lang="de-AT" dirty="0" err="1" smtClean="0"/>
              <a:t>Widening</a:t>
            </a:r>
            <a:r>
              <a:rPr lang="de-AT" dirty="0" smtClean="0"/>
              <a:t> / Lateral </a:t>
            </a:r>
            <a:r>
              <a:rPr lang="de-AT" dirty="0" err="1" smtClean="0"/>
              <a:t>reflections</a:t>
            </a:r>
            <a:r>
              <a:rPr lang="de-AT" dirty="0" smtClean="0"/>
              <a:t> (Rotation </a:t>
            </a:r>
            <a:r>
              <a:rPr lang="de-AT" dirty="0" err="1" smtClean="0"/>
              <a:t>filters</a:t>
            </a:r>
            <a:r>
              <a:rPr lang="de-AT" dirty="0" smtClean="0"/>
              <a:t>)</a:t>
            </a:r>
          </a:p>
          <a:p>
            <a:pPr lvl="1"/>
            <a:r>
              <a:rPr lang="de-AT" dirty="0" err="1" smtClean="0"/>
              <a:t>Convolution</a:t>
            </a:r>
            <a:r>
              <a:rPr lang="de-AT" dirty="0" smtClean="0"/>
              <a:t> </a:t>
            </a:r>
            <a:r>
              <a:rPr lang="de-AT" dirty="0" err="1" smtClean="0"/>
              <a:t>Reverb</a:t>
            </a:r>
            <a:r>
              <a:rPr lang="de-AT" dirty="0" smtClean="0"/>
              <a:t> (FOA/HOA)</a:t>
            </a:r>
          </a:p>
          <a:p>
            <a:pPr lvl="1"/>
            <a:r>
              <a:rPr lang="de-AT" dirty="0" smtClean="0"/>
              <a:t>SDM</a:t>
            </a:r>
          </a:p>
          <a:p>
            <a:r>
              <a:rPr lang="de-AT" dirty="0" smtClean="0"/>
              <a:t>Free VST </a:t>
            </a:r>
            <a:r>
              <a:rPr lang="de-AT" dirty="0" err="1" smtClean="0"/>
              <a:t>Plugins</a:t>
            </a:r>
            <a:endParaRPr lang="de-AT" dirty="0" smtClean="0"/>
          </a:p>
          <a:p>
            <a:pPr lvl="1"/>
            <a:endParaRPr lang="de-AT" dirty="0" smtClean="0"/>
          </a:p>
          <a:p>
            <a:endParaRPr lang="de-AT" dirty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 smtClean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en-US" dirty="0" err="1" smtClean="0"/>
              <a:t>Zotter</a:t>
            </a:r>
            <a:r>
              <a:rPr lang="en-US" dirty="0" smtClean="0"/>
              <a:t>: </a:t>
            </a:r>
            <a:r>
              <a:rPr lang="en-US" dirty="0" err="1" smtClean="0"/>
              <a:t>Ambisonic</a:t>
            </a:r>
            <a:r>
              <a:rPr lang="en-US" dirty="0" smtClean="0"/>
              <a:t> Audio Effects                        </a:t>
            </a:r>
            <a:r>
              <a:rPr lang="en-US" dirty="0" err="1" smtClean="0"/>
              <a:t>DAFx</a:t>
            </a:r>
            <a:r>
              <a:rPr lang="en-US" dirty="0" smtClean="0"/>
              <a:t> 2015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9</a:t>
            </a:r>
            <a:endParaRPr lang="de-DE" dirty="0"/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395536" y="1904132"/>
            <a:ext cx="777686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Gerade Verbindung 7"/>
          <p:cNvCxnSpPr/>
          <p:nvPr/>
        </p:nvCxnSpPr>
        <p:spPr bwMode="auto">
          <a:xfrm>
            <a:off x="395536" y="3140968"/>
            <a:ext cx="777686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395536" y="3645024"/>
            <a:ext cx="777686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395536" y="5229200"/>
            <a:ext cx="777686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489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463"/>
            <a:ext cx="7712034" cy="56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 bwMode="auto">
          <a:xfrm>
            <a:off x="4427984" y="1790745"/>
            <a:ext cx="576064" cy="333706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FFFF00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 rot="5400000">
            <a:off x="4022830" y="-2187623"/>
            <a:ext cx="1368151" cy="727280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00B050">
                  <a:alpha val="52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r="93464"/>
          <a:stretch>
            <a:fillRect/>
          </a:stretch>
        </p:blipFill>
        <p:spPr bwMode="auto">
          <a:xfrm>
            <a:off x="8352276" y="692696"/>
            <a:ext cx="448017" cy="561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 bwMode="auto">
          <a:xfrm rot="5400000">
            <a:off x="4071037" y="1953245"/>
            <a:ext cx="1297759" cy="727037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FF0000">
                  <a:alpha val="45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3410906" y="2780928"/>
            <a:ext cx="2613375" cy="504056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5252775" y="3627094"/>
            <a:ext cx="2613375" cy="504056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4294967295"/>
          </p:nvPr>
        </p:nvSpPr>
        <p:spPr>
          <a:xfrm>
            <a:off x="755650" y="6572250"/>
            <a:ext cx="7272338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F.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Zotter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Ambisonic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Audio Effects                       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DAFx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2015</a:t>
            </a:r>
            <a:endParaRPr lang="de-DE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ENC/DEC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58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Left-right</a:t>
            </a:r>
            <a:r>
              <a:rPr lang="de-AT" dirty="0" smtClean="0"/>
              <a:t> </a:t>
            </a:r>
            <a:r>
              <a:rPr lang="de-AT" dirty="0" err="1" smtClean="0"/>
              <a:t>flip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 smtClean="0"/>
              <a:t>Effect</a:t>
            </a:r>
            <a:r>
              <a:rPr lang="de-AT" dirty="0" smtClean="0"/>
              <a:t> </a:t>
            </a:r>
            <a:r>
              <a:rPr lang="de-AT" dirty="0" err="1" smtClean="0"/>
              <a:t>based</a:t>
            </a:r>
            <a:r>
              <a:rPr lang="de-AT" dirty="0" smtClean="0"/>
              <a:t> on </a:t>
            </a:r>
            <a:r>
              <a:rPr lang="de-AT" dirty="0" err="1" smtClean="0"/>
              <a:t>sign</a:t>
            </a:r>
            <a:r>
              <a:rPr lang="de-AT" dirty="0" smtClean="0"/>
              <a:t> </a:t>
            </a:r>
            <a:r>
              <a:rPr lang="de-AT" dirty="0" err="1" smtClean="0"/>
              <a:t>inversion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Ambisonic</a:t>
            </a:r>
            <a:r>
              <a:rPr lang="de-AT" dirty="0" smtClean="0"/>
              <a:t> </a:t>
            </a:r>
            <a:r>
              <a:rPr lang="de-AT" dirty="0" err="1" smtClean="0"/>
              <a:t>signals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11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795463"/>
            <a:ext cx="58674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49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Front-back </a:t>
            </a:r>
            <a:r>
              <a:rPr lang="de-AT" dirty="0" err="1" smtClean="0"/>
              <a:t>flip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Effect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</a:t>
            </a:r>
            <a:r>
              <a:rPr lang="de-AT" dirty="0" err="1"/>
              <a:t>sign</a:t>
            </a:r>
            <a:r>
              <a:rPr lang="de-AT" dirty="0"/>
              <a:t> </a:t>
            </a:r>
            <a:r>
              <a:rPr lang="de-AT" dirty="0" err="1"/>
              <a:t>inversion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Ambisonic</a:t>
            </a:r>
            <a:r>
              <a:rPr lang="de-AT" dirty="0"/>
              <a:t> </a:t>
            </a:r>
            <a:r>
              <a:rPr lang="de-AT" dirty="0" err="1"/>
              <a:t>signals</a:t>
            </a:r>
            <a:endParaRPr lang="de-AT" dirty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11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36" y="1797050"/>
            <a:ext cx="5905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365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Up</a:t>
            </a:r>
            <a:r>
              <a:rPr lang="de-AT" dirty="0" smtClean="0"/>
              <a:t>-down </a:t>
            </a:r>
            <a:r>
              <a:rPr lang="de-AT" dirty="0" err="1" smtClean="0"/>
              <a:t>flip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Effect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</a:t>
            </a:r>
            <a:r>
              <a:rPr lang="de-AT" dirty="0" err="1"/>
              <a:t>sign</a:t>
            </a:r>
            <a:r>
              <a:rPr lang="de-AT" dirty="0"/>
              <a:t> </a:t>
            </a:r>
            <a:r>
              <a:rPr lang="de-AT" dirty="0" err="1"/>
              <a:t>inversion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Ambisonic</a:t>
            </a:r>
            <a:r>
              <a:rPr lang="de-AT" dirty="0"/>
              <a:t> </a:t>
            </a:r>
            <a:r>
              <a:rPr lang="de-AT" dirty="0" err="1"/>
              <a:t>signals</a:t>
            </a:r>
            <a:endParaRPr lang="de-AT" dirty="0"/>
          </a:p>
          <a:p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11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53" y="1862559"/>
            <a:ext cx="58578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69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 </a:t>
            </a:r>
            <a:r>
              <a:rPr lang="de-AT" dirty="0" err="1" smtClean="0"/>
              <a:t>general</a:t>
            </a:r>
            <a:r>
              <a:rPr lang="de-AT" dirty="0" smtClean="0"/>
              <a:t>: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express non-</a:t>
            </a:r>
            <a:r>
              <a:rPr lang="de-AT" dirty="0" err="1" smtClean="0"/>
              <a:t>convolutive</a:t>
            </a:r>
            <a:r>
              <a:rPr lang="de-AT" dirty="0" smtClean="0"/>
              <a:t> </a:t>
            </a:r>
            <a:r>
              <a:rPr lang="de-AT" dirty="0" err="1" smtClean="0"/>
              <a:t>effects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12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5" name="Grafik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1806" y="4257503"/>
            <a:ext cx="4174661" cy="3956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Grafik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696482"/>
            <a:ext cx="6617955" cy="4444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Grafik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7057" y="3200595"/>
            <a:ext cx="4419119" cy="4444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Ellipse 25"/>
          <p:cNvSpPr/>
          <p:nvPr/>
        </p:nvSpPr>
        <p:spPr bwMode="auto">
          <a:xfrm>
            <a:off x="2109664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4932040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ihandform 27"/>
          <p:cNvSpPr/>
          <p:nvPr/>
        </p:nvSpPr>
        <p:spPr bwMode="auto">
          <a:xfrm>
            <a:off x="2699792" y="1406486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Freihandform 28"/>
          <p:cNvSpPr/>
          <p:nvPr/>
        </p:nvSpPr>
        <p:spPr bwMode="auto">
          <a:xfrm rot="153520">
            <a:off x="2717593" y="1272632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Freihandform 29"/>
          <p:cNvSpPr/>
          <p:nvPr/>
        </p:nvSpPr>
        <p:spPr bwMode="auto">
          <a:xfrm>
            <a:off x="2699792" y="1659618"/>
            <a:ext cx="2781300" cy="365637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2025389"/>
            <a:ext cx="765818" cy="3954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feld 36"/>
          <p:cNvSpPr txBox="1"/>
          <p:nvPr/>
        </p:nvSpPr>
        <p:spPr>
          <a:xfrm>
            <a:off x="467544" y="5724545"/>
            <a:ext cx="611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smtClean="0">
                <a:latin typeface="+mj-lt"/>
              </a:rPr>
              <a:t>M. </a:t>
            </a:r>
            <a:r>
              <a:rPr lang="de-AT" sz="1600" dirty="0" err="1" smtClean="0">
                <a:latin typeface="+mj-lt"/>
              </a:rPr>
              <a:t>Kronlachner</a:t>
            </a:r>
            <a:r>
              <a:rPr lang="de-AT" sz="1600" dirty="0" smtClean="0">
                <a:latin typeface="+mj-lt"/>
              </a:rPr>
              <a:t>, </a:t>
            </a:r>
            <a:r>
              <a:rPr lang="de-AT" sz="1600" dirty="0" err="1" smtClean="0">
                <a:latin typeface="+mj-lt"/>
              </a:rPr>
              <a:t>Spatial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Transformations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for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the</a:t>
            </a:r>
            <a:r>
              <a:rPr lang="de-AT" sz="1600" dirty="0" smtClean="0">
                <a:latin typeface="+mj-lt"/>
              </a:rPr>
              <a:t> Alteration </a:t>
            </a:r>
            <a:r>
              <a:rPr lang="de-AT" sz="1600" dirty="0" err="1" smtClean="0">
                <a:latin typeface="+mj-lt"/>
              </a:rPr>
              <a:t>of</a:t>
            </a:r>
            <a:r>
              <a:rPr lang="de-AT" sz="1600" dirty="0" smtClean="0">
                <a:latin typeface="+mj-lt"/>
              </a:rPr>
              <a:t> </a:t>
            </a:r>
          </a:p>
          <a:p>
            <a:r>
              <a:rPr lang="de-AT" sz="1600" dirty="0" err="1" smtClean="0">
                <a:latin typeface="+mj-lt"/>
              </a:rPr>
              <a:t>Ambisonic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Recordings</a:t>
            </a:r>
            <a:r>
              <a:rPr lang="de-AT" sz="1600" dirty="0" smtClean="0">
                <a:latin typeface="+mj-lt"/>
              </a:rPr>
              <a:t>, M. Thesis, </a:t>
            </a:r>
            <a:r>
              <a:rPr lang="de-AT" sz="1600" dirty="0" err="1" smtClean="0">
                <a:latin typeface="+mj-lt"/>
              </a:rPr>
              <a:t>Kunsuniversität</a:t>
            </a:r>
            <a:r>
              <a:rPr lang="de-AT" sz="1600" dirty="0" smtClean="0">
                <a:latin typeface="+mj-lt"/>
              </a:rPr>
              <a:t> Graz, 2014.</a:t>
            </a:r>
            <a:endParaRPr lang="de-AT" sz="1600" dirty="0">
              <a:latin typeface="+mj-lt"/>
            </a:endParaRPr>
          </a:p>
        </p:txBody>
      </p:sp>
      <p:pic>
        <p:nvPicPr>
          <p:cNvPr id="39" name="Inhaltsplatzhalter 38"/>
          <p:cNvPicPr>
            <a:picLocks noGrp="1" noChangeAspect="1"/>
          </p:cNvPicPr>
          <p:nvPr>
            <p:ph idx="1"/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312167"/>
            <a:ext cx="148213" cy="2475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Grafik 4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995" y="1412776"/>
            <a:ext cx="148213" cy="1734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418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85671" cy="1224434"/>
          </a:xfrm>
        </p:spPr>
        <p:txBody>
          <a:bodyPr/>
          <a:lstStyle/>
          <a:p>
            <a:r>
              <a:rPr lang="de-AT" dirty="0" smtClean="0"/>
              <a:t>Fourier </a:t>
            </a:r>
            <a:r>
              <a:rPr lang="de-AT" dirty="0" err="1" smtClean="0"/>
              <a:t>series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periodic</a:t>
            </a:r>
            <a:r>
              <a:rPr lang="de-AT" dirty="0" smtClean="0"/>
              <a:t> </a:t>
            </a:r>
            <a:r>
              <a:rPr lang="de-AT" dirty="0" err="1" smtClean="0"/>
              <a:t>signals</a:t>
            </a:r>
            <a:r>
              <a:rPr lang="de-AT" dirty="0" smtClean="0"/>
              <a:t> (</a:t>
            </a:r>
            <a:r>
              <a:rPr lang="de-AT" dirty="0" err="1" smtClean="0"/>
              <a:t>cyclic</a:t>
            </a:r>
            <a:r>
              <a:rPr lang="de-AT" dirty="0" smtClean="0"/>
              <a:t>):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5706" y="1628800"/>
            <a:ext cx="5379822" cy="9877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22F0EE-B1D2-4B24-95FE-198159AEAF3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6" name="Picture 10" descr="cir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852936"/>
            <a:ext cx="9109075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407707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Imagine</a:t>
            </a:r>
            <a:r>
              <a:rPr lang="de-A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 </a:t>
            </a:r>
            <a:r>
              <a:rPr lang="de-A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periodic</a:t>
            </a:r>
            <a:r>
              <a:rPr lang="de-A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signal</a:t>
            </a:r>
            <a:r>
              <a:rPr lang="de-A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on an infinite </a:t>
            </a:r>
            <a:r>
              <a:rPr lang="de-A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disc</a:t>
            </a:r>
            <a:r>
              <a:rPr lang="de-A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track</a:t>
            </a:r>
            <a:endParaRPr lang="de-AT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430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 </a:t>
            </a:r>
            <a:r>
              <a:rPr lang="de-AT" dirty="0" err="1" smtClean="0"/>
              <a:t>general</a:t>
            </a:r>
            <a:r>
              <a:rPr lang="de-AT" dirty="0" smtClean="0"/>
              <a:t>: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express non-</a:t>
            </a:r>
            <a:r>
              <a:rPr lang="de-AT" dirty="0" err="1" smtClean="0"/>
              <a:t>convolutive</a:t>
            </a:r>
            <a:r>
              <a:rPr lang="de-AT" dirty="0" smtClean="0"/>
              <a:t> </a:t>
            </a:r>
            <a:r>
              <a:rPr lang="de-AT" dirty="0" err="1" smtClean="0"/>
              <a:t>effects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4811" y="4208605"/>
            <a:ext cx="3952387" cy="4445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090" y="2696482"/>
            <a:ext cx="6988870" cy="4444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480" y="3200595"/>
            <a:ext cx="4418151" cy="444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Ellipse 25"/>
          <p:cNvSpPr/>
          <p:nvPr/>
        </p:nvSpPr>
        <p:spPr bwMode="auto">
          <a:xfrm>
            <a:off x="2109664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4932040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ihandform 27"/>
          <p:cNvSpPr/>
          <p:nvPr/>
        </p:nvSpPr>
        <p:spPr bwMode="auto">
          <a:xfrm>
            <a:off x="2699792" y="1406486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Freihandform 28"/>
          <p:cNvSpPr/>
          <p:nvPr/>
        </p:nvSpPr>
        <p:spPr bwMode="auto">
          <a:xfrm rot="153520">
            <a:off x="2717593" y="1272632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Freihandform 29"/>
          <p:cNvSpPr/>
          <p:nvPr/>
        </p:nvSpPr>
        <p:spPr bwMode="auto">
          <a:xfrm>
            <a:off x="2699792" y="1659618"/>
            <a:ext cx="2781300" cy="365637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9980" y="1950820"/>
            <a:ext cx="1086475" cy="44466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67544" y="5724545"/>
            <a:ext cx="611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smtClean="0">
                <a:latin typeface="+mj-lt"/>
              </a:rPr>
              <a:t>M. </a:t>
            </a:r>
            <a:r>
              <a:rPr lang="de-AT" sz="1600" dirty="0" err="1" smtClean="0">
                <a:latin typeface="+mj-lt"/>
              </a:rPr>
              <a:t>Kronlachner</a:t>
            </a:r>
            <a:r>
              <a:rPr lang="de-AT" sz="1600" dirty="0" smtClean="0">
                <a:latin typeface="+mj-lt"/>
              </a:rPr>
              <a:t>, </a:t>
            </a:r>
            <a:r>
              <a:rPr lang="de-AT" sz="1600" dirty="0" err="1" smtClean="0">
                <a:latin typeface="+mj-lt"/>
              </a:rPr>
              <a:t>Spatial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Transformations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for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the</a:t>
            </a:r>
            <a:r>
              <a:rPr lang="de-AT" sz="1600" dirty="0" smtClean="0">
                <a:latin typeface="+mj-lt"/>
              </a:rPr>
              <a:t> Alteration </a:t>
            </a:r>
            <a:r>
              <a:rPr lang="de-AT" sz="1600" dirty="0" err="1" smtClean="0">
                <a:latin typeface="+mj-lt"/>
              </a:rPr>
              <a:t>of</a:t>
            </a:r>
            <a:r>
              <a:rPr lang="de-AT" sz="1600" dirty="0" smtClean="0">
                <a:latin typeface="+mj-lt"/>
              </a:rPr>
              <a:t> </a:t>
            </a:r>
          </a:p>
          <a:p>
            <a:r>
              <a:rPr lang="de-AT" sz="1600" dirty="0" err="1" smtClean="0">
                <a:latin typeface="+mj-lt"/>
              </a:rPr>
              <a:t>Ambisonic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Recordings</a:t>
            </a:r>
            <a:r>
              <a:rPr lang="de-AT" sz="1600" dirty="0" smtClean="0">
                <a:latin typeface="+mj-lt"/>
              </a:rPr>
              <a:t>, M. Thesis, </a:t>
            </a:r>
            <a:r>
              <a:rPr lang="de-AT" sz="1600" dirty="0" err="1" smtClean="0">
                <a:latin typeface="+mj-lt"/>
              </a:rPr>
              <a:t>Kunsuniversität</a:t>
            </a:r>
            <a:r>
              <a:rPr lang="de-AT" sz="1600" dirty="0" smtClean="0">
                <a:latin typeface="+mj-lt"/>
              </a:rPr>
              <a:t> Graz, 2014.</a:t>
            </a:r>
            <a:endParaRPr lang="de-AT" sz="1600" dirty="0">
              <a:latin typeface="+mj-lt"/>
            </a:endParaRPr>
          </a:p>
        </p:txBody>
      </p:sp>
      <p:pic>
        <p:nvPicPr>
          <p:cNvPr id="17" name="Inhaltsplatzhalter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312167"/>
            <a:ext cx="148213" cy="2475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995" y="1412776"/>
            <a:ext cx="148213" cy="1734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03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 </a:t>
            </a:r>
            <a:r>
              <a:rPr lang="de-AT" dirty="0" err="1" smtClean="0"/>
              <a:t>general</a:t>
            </a:r>
            <a:r>
              <a:rPr lang="de-AT" dirty="0" smtClean="0"/>
              <a:t>: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express non-</a:t>
            </a:r>
            <a:r>
              <a:rPr lang="de-AT" dirty="0" err="1" smtClean="0"/>
              <a:t>convolutive</a:t>
            </a:r>
            <a:r>
              <a:rPr lang="de-AT" dirty="0" smtClean="0"/>
              <a:t> </a:t>
            </a:r>
            <a:r>
              <a:rPr lang="de-AT" dirty="0" err="1" smtClean="0"/>
              <a:t>effects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14" name="Grafik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4560" y="4234005"/>
            <a:ext cx="3952889" cy="4194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837" y="2696482"/>
            <a:ext cx="6989377" cy="4445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nhaltsplatzhalter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722" y="3262312"/>
            <a:ext cx="4417667" cy="3954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Ellipse 25"/>
          <p:cNvSpPr/>
          <p:nvPr/>
        </p:nvSpPr>
        <p:spPr bwMode="auto">
          <a:xfrm>
            <a:off x="2109664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4932040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ihandform 27"/>
          <p:cNvSpPr/>
          <p:nvPr/>
        </p:nvSpPr>
        <p:spPr bwMode="auto">
          <a:xfrm>
            <a:off x="2699792" y="1406486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Freihandform 28"/>
          <p:cNvSpPr/>
          <p:nvPr/>
        </p:nvSpPr>
        <p:spPr bwMode="auto">
          <a:xfrm rot="153520">
            <a:off x="2717593" y="1272632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Freihandform 29"/>
          <p:cNvSpPr/>
          <p:nvPr/>
        </p:nvSpPr>
        <p:spPr bwMode="auto">
          <a:xfrm>
            <a:off x="2699792" y="1659618"/>
            <a:ext cx="2781300" cy="365637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226" y="2001607"/>
            <a:ext cx="1085983" cy="4192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67544" y="5724545"/>
            <a:ext cx="611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smtClean="0">
                <a:latin typeface="+mj-lt"/>
              </a:rPr>
              <a:t>M. </a:t>
            </a:r>
            <a:r>
              <a:rPr lang="de-AT" sz="1600" dirty="0" err="1" smtClean="0">
                <a:latin typeface="+mj-lt"/>
              </a:rPr>
              <a:t>Kronlachner</a:t>
            </a:r>
            <a:r>
              <a:rPr lang="de-AT" sz="1600" dirty="0" smtClean="0">
                <a:latin typeface="+mj-lt"/>
              </a:rPr>
              <a:t>, </a:t>
            </a:r>
            <a:r>
              <a:rPr lang="de-AT" sz="1600" dirty="0" err="1" smtClean="0">
                <a:latin typeface="+mj-lt"/>
              </a:rPr>
              <a:t>Spatial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Transformations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for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the</a:t>
            </a:r>
            <a:r>
              <a:rPr lang="de-AT" sz="1600" dirty="0" smtClean="0">
                <a:latin typeface="+mj-lt"/>
              </a:rPr>
              <a:t> Alteration </a:t>
            </a:r>
            <a:r>
              <a:rPr lang="de-AT" sz="1600" dirty="0" err="1" smtClean="0">
                <a:latin typeface="+mj-lt"/>
              </a:rPr>
              <a:t>of</a:t>
            </a:r>
            <a:r>
              <a:rPr lang="de-AT" sz="1600" dirty="0" smtClean="0">
                <a:latin typeface="+mj-lt"/>
              </a:rPr>
              <a:t> </a:t>
            </a:r>
          </a:p>
          <a:p>
            <a:r>
              <a:rPr lang="de-AT" sz="1600" dirty="0" err="1" smtClean="0">
                <a:latin typeface="+mj-lt"/>
              </a:rPr>
              <a:t>Ambisonic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Recordings</a:t>
            </a:r>
            <a:r>
              <a:rPr lang="de-AT" sz="1600" dirty="0" smtClean="0">
                <a:latin typeface="+mj-lt"/>
              </a:rPr>
              <a:t>, M. Thesis, </a:t>
            </a:r>
            <a:r>
              <a:rPr lang="de-AT" sz="1600" dirty="0" err="1" smtClean="0">
                <a:latin typeface="+mj-lt"/>
              </a:rPr>
              <a:t>Kunsuniversität</a:t>
            </a:r>
            <a:r>
              <a:rPr lang="de-AT" sz="1600" dirty="0" smtClean="0">
                <a:latin typeface="+mj-lt"/>
              </a:rPr>
              <a:t> Graz, 2014.</a:t>
            </a:r>
            <a:endParaRPr lang="de-AT" sz="1600" dirty="0">
              <a:latin typeface="+mj-lt"/>
            </a:endParaRPr>
          </a:p>
        </p:txBody>
      </p:sp>
      <p:pic>
        <p:nvPicPr>
          <p:cNvPr id="21" name="Inhaltsplatzhalter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312167"/>
            <a:ext cx="148213" cy="2475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Grafik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995" y="1412776"/>
            <a:ext cx="148213" cy="1734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68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 </a:t>
            </a:r>
            <a:r>
              <a:rPr lang="de-AT" dirty="0" err="1" smtClean="0"/>
              <a:t>general</a:t>
            </a:r>
            <a:r>
              <a:rPr lang="de-AT" dirty="0" smtClean="0"/>
              <a:t>: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express non-</a:t>
            </a:r>
            <a:r>
              <a:rPr lang="de-AT" dirty="0" err="1" smtClean="0"/>
              <a:t>convolutive</a:t>
            </a:r>
            <a:r>
              <a:rPr lang="de-AT" dirty="0" smtClean="0"/>
              <a:t> </a:t>
            </a:r>
            <a:r>
              <a:rPr lang="de-AT" dirty="0" err="1" smtClean="0"/>
              <a:t>effects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370" y="4005064"/>
            <a:ext cx="7709268" cy="9384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837" y="2696482"/>
            <a:ext cx="6989377" cy="4445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nhaltsplatzhalter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722" y="3262312"/>
            <a:ext cx="4417667" cy="3954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Ellipse 25"/>
          <p:cNvSpPr/>
          <p:nvPr/>
        </p:nvSpPr>
        <p:spPr bwMode="auto">
          <a:xfrm>
            <a:off x="2109664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4932040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ihandform 27"/>
          <p:cNvSpPr/>
          <p:nvPr/>
        </p:nvSpPr>
        <p:spPr bwMode="auto">
          <a:xfrm>
            <a:off x="2699792" y="1406486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Freihandform 28"/>
          <p:cNvSpPr/>
          <p:nvPr/>
        </p:nvSpPr>
        <p:spPr bwMode="auto">
          <a:xfrm rot="153520">
            <a:off x="2717593" y="1272632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Freihandform 29"/>
          <p:cNvSpPr/>
          <p:nvPr/>
        </p:nvSpPr>
        <p:spPr bwMode="auto">
          <a:xfrm>
            <a:off x="2699792" y="1659618"/>
            <a:ext cx="2781300" cy="365637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226" y="2001607"/>
            <a:ext cx="1085983" cy="4192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67544" y="5724545"/>
            <a:ext cx="611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smtClean="0">
                <a:latin typeface="+mj-lt"/>
              </a:rPr>
              <a:t>M. </a:t>
            </a:r>
            <a:r>
              <a:rPr lang="de-AT" sz="1600" dirty="0" err="1" smtClean="0">
                <a:latin typeface="+mj-lt"/>
              </a:rPr>
              <a:t>Kronlachner</a:t>
            </a:r>
            <a:r>
              <a:rPr lang="de-AT" sz="1600" dirty="0" smtClean="0">
                <a:latin typeface="+mj-lt"/>
              </a:rPr>
              <a:t>, </a:t>
            </a:r>
            <a:r>
              <a:rPr lang="de-AT" sz="1600" dirty="0" err="1" smtClean="0">
                <a:latin typeface="+mj-lt"/>
              </a:rPr>
              <a:t>Spatial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Transformations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for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the</a:t>
            </a:r>
            <a:r>
              <a:rPr lang="de-AT" sz="1600" dirty="0" smtClean="0">
                <a:latin typeface="+mj-lt"/>
              </a:rPr>
              <a:t> Alteration </a:t>
            </a:r>
            <a:r>
              <a:rPr lang="de-AT" sz="1600" dirty="0" err="1" smtClean="0">
                <a:latin typeface="+mj-lt"/>
              </a:rPr>
              <a:t>of</a:t>
            </a:r>
            <a:r>
              <a:rPr lang="de-AT" sz="1600" dirty="0" smtClean="0">
                <a:latin typeface="+mj-lt"/>
              </a:rPr>
              <a:t> </a:t>
            </a:r>
          </a:p>
          <a:p>
            <a:r>
              <a:rPr lang="de-AT" sz="1600" dirty="0" err="1" smtClean="0">
                <a:latin typeface="+mj-lt"/>
              </a:rPr>
              <a:t>Ambisonic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Recordings</a:t>
            </a:r>
            <a:r>
              <a:rPr lang="de-AT" sz="1600" dirty="0" smtClean="0">
                <a:latin typeface="+mj-lt"/>
              </a:rPr>
              <a:t>, M. Thesis, </a:t>
            </a:r>
            <a:r>
              <a:rPr lang="de-AT" sz="1600" dirty="0" err="1" smtClean="0">
                <a:latin typeface="+mj-lt"/>
              </a:rPr>
              <a:t>Kunsuniversität</a:t>
            </a:r>
            <a:r>
              <a:rPr lang="de-AT" sz="1600" dirty="0" smtClean="0">
                <a:latin typeface="+mj-lt"/>
              </a:rPr>
              <a:t> Graz, 2014.</a:t>
            </a:r>
            <a:endParaRPr lang="de-AT" sz="1600" dirty="0">
              <a:latin typeface="+mj-lt"/>
            </a:endParaRPr>
          </a:p>
        </p:txBody>
      </p:sp>
      <p:pic>
        <p:nvPicPr>
          <p:cNvPr id="21" name="Inhaltsplatzhalter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312167"/>
            <a:ext cx="148213" cy="2475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Grafik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995" y="1412776"/>
            <a:ext cx="148213" cy="1734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21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 </a:t>
            </a:r>
            <a:r>
              <a:rPr lang="de-AT" dirty="0" err="1" smtClean="0"/>
              <a:t>general</a:t>
            </a:r>
            <a:r>
              <a:rPr lang="de-AT" dirty="0" smtClean="0"/>
              <a:t>: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express non-</a:t>
            </a:r>
            <a:r>
              <a:rPr lang="de-AT" dirty="0" err="1" smtClean="0"/>
              <a:t>convolutive</a:t>
            </a:r>
            <a:r>
              <a:rPr lang="de-AT" dirty="0" smtClean="0"/>
              <a:t> </a:t>
            </a:r>
            <a:r>
              <a:rPr lang="de-AT" dirty="0" err="1" smtClean="0"/>
              <a:t>effects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699" y="4005064"/>
            <a:ext cx="7783410" cy="13342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837" y="2696482"/>
            <a:ext cx="6989377" cy="4445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nhaltsplatzhalter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722" y="3262312"/>
            <a:ext cx="4417667" cy="3954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Ellipse 25"/>
          <p:cNvSpPr/>
          <p:nvPr/>
        </p:nvSpPr>
        <p:spPr bwMode="auto">
          <a:xfrm>
            <a:off x="2109664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4932040" y="1305175"/>
            <a:ext cx="1224136" cy="1224136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ihandform 27"/>
          <p:cNvSpPr/>
          <p:nvPr/>
        </p:nvSpPr>
        <p:spPr bwMode="auto">
          <a:xfrm>
            <a:off x="2699792" y="1406486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Freihandform 28"/>
          <p:cNvSpPr/>
          <p:nvPr/>
        </p:nvSpPr>
        <p:spPr bwMode="auto">
          <a:xfrm rot="153520">
            <a:off x="2717593" y="1272632"/>
            <a:ext cx="2781300" cy="474753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Freihandform 29"/>
          <p:cNvSpPr/>
          <p:nvPr/>
        </p:nvSpPr>
        <p:spPr bwMode="auto">
          <a:xfrm>
            <a:off x="2699792" y="1659618"/>
            <a:ext cx="2781300" cy="365637"/>
          </a:xfrm>
          <a:custGeom>
            <a:avLst/>
            <a:gdLst>
              <a:gd name="connsiteX0" fmla="*/ 2781300 w 2781300"/>
              <a:gd name="connsiteY0" fmla="*/ 177942 h 474753"/>
              <a:gd name="connsiteX1" fmla="*/ 1816100 w 2781300"/>
              <a:gd name="connsiteY1" fmla="*/ 142 h 474753"/>
              <a:gd name="connsiteX2" fmla="*/ 1181100 w 2781300"/>
              <a:gd name="connsiteY2" fmla="*/ 203342 h 474753"/>
              <a:gd name="connsiteX3" fmla="*/ 292100 w 2781300"/>
              <a:gd name="connsiteY3" fmla="*/ 457342 h 474753"/>
              <a:gd name="connsiteX4" fmla="*/ 0 w 2781300"/>
              <a:gd name="connsiteY4" fmla="*/ 431942 h 47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00" h="474753">
                <a:moveTo>
                  <a:pt x="2781300" y="177942"/>
                </a:moveTo>
                <a:cubicBezTo>
                  <a:pt x="2432050" y="86925"/>
                  <a:pt x="2082800" y="-4091"/>
                  <a:pt x="1816100" y="142"/>
                </a:cubicBezTo>
                <a:cubicBezTo>
                  <a:pt x="1549400" y="4375"/>
                  <a:pt x="1435100" y="127142"/>
                  <a:pt x="1181100" y="203342"/>
                </a:cubicBezTo>
                <a:cubicBezTo>
                  <a:pt x="927100" y="279542"/>
                  <a:pt x="488950" y="419242"/>
                  <a:pt x="292100" y="457342"/>
                </a:cubicBezTo>
                <a:cubicBezTo>
                  <a:pt x="95250" y="495442"/>
                  <a:pt x="47625" y="463692"/>
                  <a:pt x="0" y="43194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lg" len="med"/>
            <a:tailEnd type="non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226" y="2001607"/>
            <a:ext cx="1085983" cy="4192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467544" y="5724545"/>
            <a:ext cx="611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smtClean="0">
                <a:latin typeface="+mj-lt"/>
              </a:rPr>
              <a:t>M. </a:t>
            </a:r>
            <a:r>
              <a:rPr lang="de-AT" sz="1600" dirty="0" err="1" smtClean="0">
                <a:latin typeface="+mj-lt"/>
              </a:rPr>
              <a:t>Kronlachner</a:t>
            </a:r>
            <a:r>
              <a:rPr lang="de-AT" sz="1600" dirty="0" smtClean="0">
                <a:latin typeface="+mj-lt"/>
              </a:rPr>
              <a:t>, </a:t>
            </a:r>
            <a:r>
              <a:rPr lang="de-AT" sz="1600" dirty="0" err="1" smtClean="0">
                <a:latin typeface="+mj-lt"/>
              </a:rPr>
              <a:t>Spatial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Transformations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for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the</a:t>
            </a:r>
            <a:r>
              <a:rPr lang="de-AT" sz="1600" dirty="0" smtClean="0">
                <a:latin typeface="+mj-lt"/>
              </a:rPr>
              <a:t> Alteration </a:t>
            </a:r>
            <a:r>
              <a:rPr lang="de-AT" sz="1600" dirty="0" err="1" smtClean="0">
                <a:latin typeface="+mj-lt"/>
              </a:rPr>
              <a:t>of</a:t>
            </a:r>
            <a:r>
              <a:rPr lang="de-AT" sz="1600" dirty="0" smtClean="0">
                <a:latin typeface="+mj-lt"/>
              </a:rPr>
              <a:t> </a:t>
            </a:r>
          </a:p>
          <a:p>
            <a:r>
              <a:rPr lang="de-AT" sz="1600" dirty="0" err="1" smtClean="0">
                <a:latin typeface="+mj-lt"/>
              </a:rPr>
              <a:t>Ambisonic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Recordings</a:t>
            </a:r>
            <a:r>
              <a:rPr lang="de-AT" sz="1600" dirty="0" smtClean="0">
                <a:latin typeface="+mj-lt"/>
              </a:rPr>
              <a:t>, M. Thesis, </a:t>
            </a:r>
            <a:r>
              <a:rPr lang="de-AT" sz="1600" dirty="0" err="1" smtClean="0">
                <a:latin typeface="+mj-lt"/>
              </a:rPr>
              <a:t>Kunsuniversität</a:t>
            </a:r>
            <a:r>
              <a:rPr lang="de-AT" sz="1600" dirty="0" smtClean="0">
                <a:latin typeface="+mj-lt"/>
              </a:rPr>
              <a:t> Graz, 2014.</a:t>
            </a:r>
            <a:endParaRPr lang="de-AT" sz="1600" dirty="0">
              <a:latin typeface="+mj-lt"/>
            </a:endParaRPr>
          </a:p>
        </p:txBody>
      </p:sp>
      <p:pic>
        <p:nvPicPr>
          <p:cNvPr id="21" name="Inhaltsplatzhalter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312167"/>
            <a:ext cx="148213" cy="2475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Grafik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995" y="1412776"/>
            <a:ext cx="148213" cy="1734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73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 </a:t>
            </a:r>
            <a:r>
              <a:rPr lang="de-AT" dirty="0" err="1" smtClean="0"/>
              <a:t>general</a:t>
            </a:r>
            <a:r>
              <a:rPr lang="de-AT" dirty="0" smtClean="0"/>
              <a:t>: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express non-</a:t>
            </a:r>
            <a:r>
              <a:rPr lang="de-AT" dirty="0" err="1" smtClean="0"/>
              <a:t>convolutive</a:t>
            </a:r>
            <a:r>
              <a:rPr lang="de-AT" dirty="0" smtClean="0"/>
              <a:t> </a:t>
            </a:r>
            <a:r>
              <a:rPr lang="de-AT" dirty="0" err="1" smtClean="0"/>
              <a:t>effects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14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7544" y="5724545"/>
            <a:ext cx="611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 smtClean="0">
                <a:latin typeface="+mj-lt"/>
              </a:rPr>
              <a:t>M. </a:t>
            </a:r>
            <a:r>
              <a:rPr lang="de-AT" sz="1600" dirty="0" err="1" smtClean="0">
                <a:latin typeface="+mj-lt"/>
              </a:rPr>
              <a:t>Kronlachner</a:t>
            </a:r>
            <a:r>
              <a:rPr lang="de-AT" sz="1600" dirty="0" smtClean="0">
                <a:latin typeface="+mj-lt"/>
              </a:rPr>
              <a:t>, </a:t>
            </a:r>
            <a:r>
              <a:rPr lang="de-AT" sz="1600" dirty="0" err="1" smtClean="0">
                <a:latin typeface="+mj-lt"/>
              </a:rPr>
              <a:t>Spatial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Transformations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for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the</a:t>
            </a:r>
            <a:r>
              <a:rPr lang="de-AT" sz="1600" dirty="0" smtClean="0">
                <a:latin typeface="+mj-lt"/>
              </a:rPr>
              <a:t> Alteration </a:t>
            </a:r>
            <a:r>
              <a:rPr lang="de-AT" sz="1600" dirty="0" err="1" smtClean="0">
                <a:latin typeface="+mj-lt"/>
              </a:rPr>
              <a:t>of</a:t>
            </a:r>
            <a:r>
              <a:rPr lang="de-AT" sz="1600" dirty="0" smtClean="0">
                <a:latin typeface="+mj-lt"/>
              </a:rPr>
              <a:t> </a:t>
            </a:r>
          </a:p>
          <a:p>
            <a:r>
              <a:rPr lang="de-AT" sz="1600" dirty="0" err="1" smtClean="0">
                <a:latin typeface="+mj-lt"/>
              </a:rPr>
              <a:t>Ambisonic</a:t>
            </a:r>
            <a:r>
              <a:rPr lang="de-AT" sz="1600" dirty="0" smtClean="0">
                <a:latin typeface="+mj-lt"/>
              </a:rPr>
              <a:t> </a:t>
            </a:r>
            <a:r>
              <a:rPr lang="de-AT" sz="1600" dirty="0" err="1" smtClean="0">
                <a:latin typeface="+mj-lt"/>
              </a:rPr>
              <a:t>Recordings</a:t>
            </a:r>
            <a:r>
              <a:rPr lang="de-AT" sz="1600" dirty="0" smtClean="0">
                <a:latin typeface="+mj-lt"/>
              </a:rPr>
              <a:t>, M. Thesis, </a:t>
            </a:r>
            <a:r>
              <a:rPr lang="de-AT" sz="1600" dirty="0" err="1" smtClean="0">
                <a:latin typeface="+mj-lt"/>
              </a:rPr>
              <a:t>Kunsuniversität</a:t>
            </a:r>
            <a:r>
              <a:rPr lang="de-AT" sz="1600" dirty="0" smtClean="0">
                <a:latin typeface="+mj-lt"/>
              </a:rPr>
              <a:t> Graz, 2014.</a:t>
            </a:r>
            <a:endParaRPr lang="de-AT" sz="1600" dirty="0">
              <a:latin typeface="+mj-lt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707904" y="1412776"/>
            <a:ext cx="1728192" cy="136815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>
            <a:off x="3203848" y="15567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Gerade Verbindung mit Pfeil 23"/>
          <p:cNvCxnSpPr/>
          <p:nvPr/>
        </p:nvCxnSpPr>
        <p:spPr bwMode="auto">
          <a:xfrm>
            <a:off x="3203848" y="17091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>
            <a:off x="3203848" y="18615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 bwMode="auto">
          <a:xfrm>
            <a:off x="3203848" y="20139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Gerade Verbindung mit Pfeil 31"/>
          <p:cNvCxnSpPr/>
          <p:nvPr/>
        </p:nvCxnSpPr>
        <p:spPr bwMode="auto">
          <a:xfrm>
            <a:off x="3203848" y="21663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Gerade Verbindung mit Pfeil 32"/>
          <p:cNvCxnSpPr/>
          <p:nvPr/>
        </p:nvCxnSpPr>
        <p:spPr bwMode="auto">
          <a:xfrm>
            <a:off x="3203848" y="23187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rade Verbindung mit Pfeil 33"/>
          <p:cNvCxnSpPr/>
          <p:nvPr/>
        </p:nvCxnSpPr>
        <p:spPr bwMode="auto">
          <a:xfrm>
            <a:off x="3203848" y="24711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Gerade Verbindung mit Pfeil 34"/>
          <p:cNvCxnSpPr/>
          <p:nvPr/>
        </p:nvCxnSpPr>
        <p:spPr bwMode="auto">
          <a:xfrm>
            <a:off x="3203848" y="26235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>
            <a:off x="5436096" y="15567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Gerade Verbindung mit Pfeil 37"/>
          <p:cNvCxnSpPr/>
          <p:nvPr/>
        </p:nvCxnSpPr>
        <p:spPr bwMode="auto">
          <a:xfrm>
            <a:off x="5436096" y="17091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Gerade Verbindung mit Pfeil 38"/>
          <p:cNvCxnSpPr/>
          <p:nvPr/>
        </p:nvCxnSpPr>
        <p:spPr bwMode="auto">
          <a:xfrm>
            <a:off x="5436096" y="18615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rade Verbindung mit Pfeil 39"/>
          <p:cNvCxnSpPr/>
          <p:nvPr/>
        </p:nvCxnSpPr>
        <p:spPr bwMode="auto">
          <a:xfrm>
            <a:off x="5436096" y="20139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Gerade Verbindung mit Pfeil 40"/>
          <p:cNvCxnSpPr/>
          <p:nvPr/>
        </p:nvCxnSpPr>
        <p:spPr bwMode="auto">
          <a:xfrm>
            <a:off x="5436096" y="21663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Gerade Verbindung mit Pfeil 41"/>
          <p:cNvCxnSpPr/>
          <p:nvPr/>
        </p:nvCxnSpPr>
        <p:spPr bwMode="auto">
          <a:xfrm>
            <a:off x="5436096" y="23187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Gerade Verbindung mit Pfeil 42"/>
          <p:cNvCxnSpPr/>
          <p:nvPr/>
        </p:nvCxnSpPr>
        <p:spPr bwMode="auto">
          <a:xfrm>
            <a:off x="5436096" y="24711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Inhaltsplatzhalter 1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1514" y="1988840"/>
            <a:ext cx="296510" cy="2713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4" name="Gerade Verbindung mit Pfeil 43"/>
          <p:cNvCxnSpPr/>
          <p:nvPr/>
        </p:nvCxnSpPr>
        <p:spPr bwMode="auto">
          <a:xfrm>
            <a:off x="5436096" y="26235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" name="Grafik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2006" y="1988840"/>
            <a:ext cx="567327" cy="3954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Grafik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4421" y="1988840"/>
            <a:ext cx="567819" cy="3958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Grafik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2411" y="4005064"/>
            <a:ext cx="5312461" cy="11609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Grafik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356" y="3284984"/>
            <a:ext cx="7499092" cy="3448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375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836513"/>
            <a:ext cx="8569325" cy="576263"/>
          </a:xfrm>
        </p:spPr>
        <p:txBody>
          <a:bodyPr/>
          <a:lstStyle/>
          <a:p>
            <a:r>
              <a:rPr lang="de-AT" dirty="0" smtClean="0"/>
              <a:t>Test </a:t>
            </a:r>
            <a:r>
              <a:rPr lang="de-AT" dirty="0" err="1" smtClean="0"/>
              <a:t>surround</a:t>
            </a:r>
            <a:r>
              <a:rPr lang="de-AT" dirty="0" smtClean="0"/>
              <a:t> </a:t>
            </a:r>
            <a:r>
              <a:rPr lang="de-AT" dirty="0" err="1" smtClean="0"/>
              <a:t>image</a:t>
            </a:r>
            <a:r>
              <a:rPr lang="de-AT" dirty="0" smtClean="0"/>
              <a:t> </a:t>
            </a:r>
            <a:r>
              <a:rPr lang="de-AT" dirty="0" smtClean="0">
                <a:sym typeface="Wingdings" panose="05000000000000000000" pitchFamily="2" charset="2"/>
              </a:rPr>
              <a:t>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15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312" y="1516732"/>
            <a:ext cx="5333999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Rotation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16</a:t>
            </a:r>
            <a:endParaRPr lang="de-DE" dirty="0"/>
          </a:p>
        </p:txBody>
      </p:sp>
      <p:pic>
        <p:nvPicPr>
          <p:cNvPr id="13314" name="Picture 2" descr="C:\Users\fzott_000\ownCloud\2015_DAFx\mfiles\rot\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12" y="1516732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899" y="1052736"/>
            <a:ext cx="2737981" cy="4439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10" name="Textfeld 9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74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404465"/>
            <a:ext cx="8569325" cy="576263"/>
          </a:xfrm>
        </p:spPr>
        <p:txBody>
          <a:bodyPr/>
          <a:lstStyle/>
          <a:p>
            <a:r>
              <a:rPr lang="de-AT" dirty="0" err="1" smtClean="0"/>
              <a:t>Window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sz="2000" dirty="0" smtClean="0"/>
              <a:t>(</a:t>
            </a:r>
            <a:r>
              <a:rPr lang="de-AT" sz="2000" dirty="0" err="1" smtClean="0"/>
              <a:t>directional</a:t>
            </a:r>
            <a:r>
              <a:rPr lang="de-AT" sz="2000" dirty="0" smtClean="0"/>
              <a:t> </a:t>
            </a:r>
            <a:r>
              <a:rPr lang="de-AT" sz="2000" dirty="0" err="1" smtClean="0"/>
              <a:t>loudness</a:t>
            </a:r>
            <a:r>
              <a:rPr lang="de-AT" sz="2000" dirty="0" smtClean="0"/>
              <a:t> </a:t>
            </a:r>
            <a:r>
              <a:rPr lang="de-AT" sz="2000" dirty="0" err="1" smtClean="0"/>
              <a:t>manipulation</a:t>
            </a:r>
            <a:r>
              <a:rPr lang="de-AT" sz="2000" dirty="0" smtClean="0"/>
              <a:t>)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17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312" y="1516732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5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93" y="1052736"/>
            <a:ext cx="4439979" cy="4928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59807" r="44288"/>
          <a:stretch/>
        </p:blipFill>
        <p:spPr bwMode="auto">
          <a:xfrm>
            <a:off x="5629030" y="260648"/>
            <a:ext cx="348217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71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Warp </a:t>
            </a:r>
            <a:r>
              <a:rPr lang="de-AT" dirty="0" err="1" smtClean="0"/>
              <a:t>to</a:t>
            </a:r>
            <a:r>
              <a:rPr lang="de-AT" dirty="0" smtClean="0"/>
              <a:t> pole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18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312" y="1516732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3" t="15386" r="8819" b="42643"/>
          <a:stretch/>
        </p:blipFill>
        <p:spPr bwMode="auto">
          <a:xfrm>
            <a:off x="6678487" y="606276"/>
            <a:ext cx="2286001" cy="231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27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Warp </a:t>
            </a:r>
            <a:r>
              <a:rPr lang="de-AT" dirty="0" err="1" smtClean="0"/>
              <a:t>to</a:t>
            </a:r>
            <a:r>
              <a:rPr lang="de-AT" dirty="0" smtClean="0"/>
              <a:t>/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r>
              <a:rPr lang="de-AT" dirty="0" err="1" smtClean="0"/>
              <a:t>equator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en-US" dirty="0" err="1" smtClean="0"/>
              <a:t>Zotter</a:t>
            </a:r>
            <a:r>
              <a:rPr lang="en-US" dirty="0" smtClean="0"/>
              <a:t>: </a:t>
            </a:r>
            <a:r>
              <a:rPr lang="en-US" dirty="0" err="1" smtClean="0"/>
              <a:t>Ambisonic</a:t>
            </a:r>
            <a:r>
              <a:rPr lang="en-US" dirty="0" smtClean="0"/>
              <a:t> Audio Effects                        </a:t>
            </a:r>
            <a:r>
              <a:rPr lang="en-US" dirty="0" err="1" smtClean="0"/>
              <a:t>DAFx</a:t>
            </a:r>
            <a:r>
              <a:rPr lang="en-US" dirty="0" smtClean="0"/>
              <a:t> 2015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19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312" y="1516732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9" t="55528" r="8243" b="2501"/>
          <a:stretch/>
        </p:blipFill>
        <p:spPr bwMode="auto">
          <a:xfrm>
            <a:off x="6725095" y="561380"/>
            <a:ext cx="2286001" cy="231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89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785671" cy="1224434"/>
          </a:xfrm>
        </p:spPr>
        <p:txBody>
          <a:bodyPr/>
          <a:lstStyle/>
          <a:p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about</a:t>
            </a:r>
            <a:r>
              <a:rPr lang="de-AT" dirty="0" smtClean="0"/>
              <a:t> at „</a:t>
            </a:r>
            <a:r>
              <a:rPr lang="de-AT" dirty="0" err="1" smtClean="0"/>
              <a:t>direction-continous</a:t>
            </a:r>
            <a:r>
              <a:rPr lang="de-AT" dirty="0" smtClean="0"/>
              <a:t>“ </a:t>
            </a:r>
            <a:r>
              <a:rPr lang="de-AT" dirty="0" err="1" smtClean="0"/>
              <a:t>surround</a:t>
            </a:r>
            <a:r>
              <a:rPr lang="de-AT" dirty="0" smtClean="0"/>
              <a:t> </a:t>
            </a:r>
            <a:r>
              <a:rPr lang="de-AT" dirty="0" err="1" smtClean="0"/>
              <a:t>signal</a:t>
            </a:r>
            <a:r>
              <a:rPr lang="de-AT" dirty="0" smtClean="0"/>
              <a:t>? 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4599" y="1628800"/>
            <a:ext cx="3579292" cy="9877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</a:t>
            </a:r>
            <a:endParaRPr lang="de-DE" dirty="0"/>
          </a:p>
        </p:txBody>
      </p:sp>
      <p:pic>
        <p:nvPicPr>
          <p:cNvPr id="6" name="Picture 10" descr="ci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859335"/>
            <a:ext cx="9109075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4689734"/>
            <a:ext cx="2691140" cy="3954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83568" y="407707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</a:t>
            </a:r>
            <a:r>
              <a:rPr lang="de-A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 mono </a:t>
            </a:r>
            <a:r>
              <a:rPr lang="de-AT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sound</a:t>
            </a:r>
            <a:r>
              <a:rPr lang="de-A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655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smtClean="0"/>
              <a:t>Recording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833" t="25493" r="48378" b="7589"/>
          <a:stretch>
            <a:fillRect/>
          </a:stretch>
        </p:blipFill>
        <p:spPr bwMode="auto">
          <a:xfrm>
            <a:off x="6516216" y="980728"/>
            <a:ext cx="104925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www.core-sound.com/TetraMic/TetraMic-small3.jpg"/>
          <p:cNvPicPr>
            <a:picLocks noChangeAspect="1" noChangeArrowheads="1"/>
          </p:cNvPicPr>
          <p:nvPr/>
        </p:nvPicPr>
        <p:blipFill>
          <a:blip r:embed="rId3" cstate="print"/>
          <a:srcRect l="45745" t="2634" r="8511" b="7806"/>
          <a:stretch>
            <a:fillRect/>
          </a:stretch>
        </p:blipFill>
        <p:spPr bwMode="auto">
          <a:xfrm>
            <a:off x="7956376" y="836712"/>
            <a:ext cx="502997" cy="1800200"/>
          </a:xfrm>
          <a:prstGeom prst="rect">
            <a:avLst/>
          </a:prstGeom>
          <a:noFill/>
        </p:spPr>
      </p:pic>
      <p:pic>
        <p:nvPicPr>
          <p:cNvPr id="3" name="Picture 6" descr="https://dannywellens.files.wordpress.com/2014/10/screen-shot-2014-10-23-at-11-27-50.png"/>
          <p:cNvPicPr>
            <a:picLocks noChangeAspect="1" noChangeArrowheads="1"/>
          </p:cNvPicPr>
          <p:nvPr/>
        </p:nvPicPr>
        <p:blipFill>
          <a:blip r:embed="rId4" cstate="print"/>
          <a:srcRect l="12789" r="16869" b="8090"/>
          <a:stretch>
            <a:fillRect/>
          </a:stretch>
        </p:blipFill>
        <p:spPr bwMode="auto">
          <a:xfrm>
            <a:off x="4932040" y="4077072"/>
            <a:ext cx="792088" cy="1944216"/>
          </a:xfrm>
          <a:prstGeom prst="rect">
            <a:avLst/>
          </a:prstGeom>
          <a:noFill/>
        </p:spPr>
      </p:pic>
      <p:pic>
        <p:nvPicPr>
          <p:cNvPr id="4106" name="Picture 10" descr="http://www.studiocare.com/media/catalog/product/cache/1/image/9df78eab33525d08d6e5fb8d27136e95/s/o/soundfield-mark-iv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04664"/>
            <a:ext cx="1656184" cy="957274"/>
          </a:xfrm>
          <a:prstGeom prst="rect">
            <a:avLst/>
          </a:prstGeom>
          <a:noFill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988840"/>
            <a:ext cx="781434" cy="16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Inhaltsplatzhalter 1"/>
          <p:cNvSpPr>
            <a:spLocks noGrp="1"/>
          </p:cNvSpPr>
          <p:nvPr>
            <p:ph idx="1"/>
          </p:nvPr>
        </p:nvSpPr>
        <p:spPr>
          <a:xfrm>
            <a:off x="250825" y="1052513"/>
            <a:ext cx="6841455" cy="1872431"/>
          </a:xfrm>
        </p:spPr>
        <p:txBody>
          <a:bodyPr/>
          <a:lstStyle/>
          <a:p>
            <a:pPr>
              <a:buNone/>
            </a:pPr>
            <a:r>
              <a:rPr lang="de-AT" altLang="de-DE" dirty="0" smtClean="0"/>
              <a:t>1st </a:t>
            </a:r>
            <a:r>
              <a:rPr lang="de-AT" altLang="de-DE" dirty="0" err="1" smtClean="0"/>
              <a:t>order</a:t>
            </a:r>
            <a:r>
              <a:rPr lang="de-AT" altLang="de-DE" dirty="0" smtClean="0"/>
              <a:t>:</a:t>
            </a:r>
          </a:p>
          <a:p>
            <a:r>
              <a:rPr lang="de-AT" altLang="de-DE" dirty="0" smtClean="0"/>
              <a:t>Soundfield SPS200, ST450, DSF-1, DSF-2,,…</a:t>
            </a:r>
          </a:p>
          <a:p>
            <a:r>
              <a:rPr lang="de-AT" altLang="de-DE" dirty="0" smtClean="0"/>
              <a:t>Core Sound </a:t>
            </a:r>
            <a:r>
              <a:rPr lang="de-AT" altLang="de-DE" dirty="0" err="1" smtClean="0"/>
              <a:t>TetraMic</a:t>
            </a:r>
            <a:endParaRPr lang="de-AT" altLang="de-DE" dirty="0" smtClean="0"/>
          </a:p>
          <a:p>
            <a:r>
              <a:rPr lang="de-AT" altLang="de-DE" dirty="0" smtClean="0"/>
              <a:t>Oktava MK-4012</a:t>
            </a:r>
          </a:p>
          <a:p>
            <a:endParaRPr lang="de-AT" altLang="de-DE" dirty="0" smtClean="0"/>
          </a:p>
        </p:txBody>
      </p:sp>
      <p:sp>
        <p:nvSpPr>
          <p:cNvPr id="15" name="Inhaltsplatzhalter 1"/>
          <p:cNvSpPr txBox="1">
            <a:spLocks/>
          </p:cNvSpPr>
          <p:nvPr/>
        </p:nvSpPr>
        <p:spPr bwMode="auto">
          <a:xfrm>
            <a:off x="251520" y="3932833"/>
            <a:ext cx="684145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84394"/>
              </a:buClr>
              <a:buSzTx/>
              <a:buFontTx/>
              <a:buNone/>
              <a:tabLst/>
              <a:defRPr/>
            </a:pPr>
            <a:r>
              <a:rPr kumimoji="0" lang="de-AT" alt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higher</a:t>
            </a:r>
            <a:r>
              <a:rPr lang="de-AT" altLang="de-DE" sz="2400" b="0" kern="0" dirty="0" smtClean="0">
                <a:solidFill>
                  <a:srgbClr val="646464"/>
                </a:solidFill>
                <a:latin typeface="+mn-lt"/>
              </a:rPr>
              <a:t> </a:t>
            </a:r>
            <a:r>
              <a:rPr kumimoji="0" lang="de-AT" alt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order</a:t>
            </a:r>
            <a:r>
              <a:rPr kumimoji="0" lang="de-AT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84394"/>
              </a:buClr>
              <a:buSzTx/>
              <a:buFontTx/>
              <a:buChar char="•"/>
              <a:tabLst/>
              <a:defRPr/>
            </a:pPr>
            <a:r>
              <a:rPr kumimoji="0" lang="de-AT" alt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mhaoucstics</a:t>
            </a:r>
            <a:r>
              <a:rPr kumimoji="0" lang="de-AT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alt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Eigenmike</a:t>
            </a:r>
            <a:r>
              <a:rPr kumimoji="0" lang="de-AT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em32 (4.)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84394"/>
              </a:buClr>
              <a:buSzTx/>
              <a:buFontTx/>
              <a:buChar char="•"/>
              <a:tabLst/>
              <a:defRPr/>
            </a:pPr>
            <a:r>
              <a:rPr lang="de-AT" altLang="de-DE" sz="2400" b="0" kern="0" dirty="0" err="1" smtClean="0">
                <a:solidFill>
                  <a:srgbClr val="646464"/>
                </a:solidFill>
                <a:latin typeface="+mn-lt"/>
              </a:rPr>
              <a:t>Visionics</a:t>
            </a:r>
            <a:r>
              <a:rPr lang="de-AT" altLang="de-DE" sz="2400" b="0" kern="0" dirty="0" smtClean="0">
                <a:solidFill>
                  <a:srgbClr val="646464"/>
                </a:solidFill>
                <a:latin typeface="+mn-lt"/>
              </a:rPr>
              <a:t> </a:t>
            </a:r>
            <a:r>
              <a:rPr lang="de-AT" altLang="de-DE" sz="2400" b="0" kern="0" dirty="0" err="1" smtClean="0">
                <a:solidFill>
                  <a:srgbClr val="646464"/>
                </a:solidFill>
                <a:latin typeface="+mn-lt"/>
              </a:rPr>
              <a:t>RealSpace</a:t>
            </a:r>
            <a:r>
              <a:rPr lang="de-AT" altLang="de-DE" sz="2400" b="0" kern="0" dirty="0" smtClean="0">
                <a:solidFill>
                  <a:srgbClr val="646464"/>
                </a:solidFill>
                <a:latin typeface="+mn-lt"/>
              </a:rPr>
              <a:t> (7.)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84394"/>
              </a:buClr>
              <a:buSzTx/>
              <a:buFontTx/>
              <a:buChar char="•"/>
              <a:tabLst/>
              <a:defRPr/>
            </a:pPr>
            <a:r>
              <a:rPr kumimoji="0" lang="de-AT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B&amp;K 8606 (6.)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84394"/>
              </a:buClr>
              <a:buSzTx/>
              <a:buFontTx/>
              <a:buChar char="•"/>
              <a:tabLst/>
              <a:defRPr/>
            </a:pPr>
            <a:endParaRPr kumimoji="0" lang="de-AT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84394"/>
              </a:buClr>
              <a:buSzTx/>
              <a:buFontTx/>
              <a:buNone/>
              <a:tabLst/>
              <a:defRPr/>
            </a:pPr>
            <a:endParaRPr kumimoji="0" lang="de-AT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284394"/>
              </a:buClr>
              <a:buSzTx/>
              <a:buFontTx/>
              <a:buChar char="•"/>
              <a:tabLst/>
              <a:defRPr/>
            </a:pPr>
            <a:endParaRPr kumimoji="0" lang="de-AT" alt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4294967295"/>
          </p:nvPr>
        </p:nvSpPr>
        <p:spPr>
          <a:xfrm>
            <a:off x="755650" y="6572250"/>
            <a:ext cx="7272338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b="0" dirty="0">
                <a:solidFill>
                  <a:schemeClr val="bg1"/>
                </a:solidFill>
                <a:latin typeface="+mn-lt"/>
              </a:rPr>
              <a:t>F.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Zotter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Ambisonic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Audio Effects                       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DAFx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2015</a:t>
            </a:r>
            <a:endParaRPr lang="de-DE" sz="1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 descr="http://visisonics.com/wp-content/uploads/2014/09/newcamera.jpg"/>
          <p:cNvPicPr>
            <a:picLocks noChangeAspect="1" noChangeArrowheads="1"/>
          </p:cNvPicPr>
          <p:nvPr/>
        </p:nvPicPr>
        <p:blipFill>
          <a:blip r:embed="rId7" cstate="print"/>
          <a:srcRect l="32307" r="28925"/>
          <a:stretch>
            <a:fillRect/>
          </a:stretch>
        </p:blipFill>
        <p:spPr bwMode="auto">
          <a:xfrm>
            <a:off x="5940152" y="4221088"/>
            <a:ext cx="864096" cy="1322472"/>
          </a:xfrm>
          <a:prstGeom prst="rect">
            <a:avLst/>
          </a:prstGeom>
          <a:noFill/>
        </p:spPr>
      </p:pic>
      <p:pic>
        <p:nvPicPr>
          <p:cNvPr id="6148" name="Picture 4" descr="http://www.bruelkjaer.de/~/media/New_Products/Acoustics/noise%20source%20identification/spherical%20beamforming%208606/Type8606_SphericalBeamforming.ashx?db=mast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4221088"/>
            <a:ext cx="1584176" cy="1584176"/>
          </a:xfrm>
          <a:prstGeom prst="rect">
            <a:avLst/>
          </a:prstGeom>
          <a:noFill/>
        </p:spPr>
      </p:pic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20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12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erade Verbindung mit Pfeil 137"/>
          <p:cNvCxnSpPr/>
          <p:nvPr/>
        </p:nvCxnSpPr>
        <p:spPr>
          <a:xfrm flipH="1" flipV="1">
            <a:off x="6012160" y="2862227"/>
            <a:ext cx="645816" cy="214349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V="1">
            <a:off x="7596336" y="2781300"/>
            <a:ext cx="1108128" cy="29527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101013" y="6572250"/>
            <a:ext cx="585787" cy="287338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21</a:t>
            </a:r>
            <a:endParaRPr lang="de-DE" dirty="0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Soundfield microphone</a:t>
            </a:r>
            <a:endParaRPr lang="en-GB" noProof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720"/>
            <a:ext cx="8569325" cy="5327650"/>
          </a:xfrm>
          <a:ln/>
        </p:spPr>
        <p:txBody>
          <a:bodyPr/>
          <a:lstStyle/>
          <a:p>
            <a:pPr>
              <a:buFontTx/>
              <a:buNone/>
            </a:pPr>
            <a:r>
              <a:rPr lang="en-GB" noProof="0" dirty="0" smtClean="0"/>
              <a:t>A equilateral triangle is a regular 2D simplex; for 3D: tetrahedron</a:t>
            </a:r>
          </a:p>
          <a:p>
            <a:pPr>
              <a:buFontTx/>
              <a:buNone/>
            </a:pPr>
            <a:endParaRPr lang="en-GB" noProof="0" dirty="0" smtClean="0"/>
          </a:p>
          <a:p>
            <a:pPr>
              <a:buFontTx/>
              <a:buNone/>
            </a:pPr>
            <a:endParaRPr lang="en-GB" noProof="0" dirty="0" smtClean="0"/>
          </a:p>
          <a:p>
            <a:pPr>
              <a:buFontTx/>
              <a:buNone/>
            </a:pPr>
            <a:endParaRPr lang="en-GB" noProof="0" dirty="0" smtClean="0"/>
          </a:p>
          <a:p>
            <a:pPr>
              <a:buFontTx/>
              <a:buNone/>
            </a:pPr>
            <a:endParaRPr lang="en-GB" noProof="0" dirty="0" smtClean="0"/>
          </a:p>
          <a:p>
            <a:pPr>
              <a:buFontTx/>
              <a:buNone/>
            </a:pPr>
            <a:endParaRPr lang="en-GB" noProof="0" dirty="0" smtClean="0"/>
          </a:p>
          <a:p>
            <a:pPr>
              <a:buFontTx/>
              <a:buNone/>
            </a:pPr>
            <a:endParaRPr lang="en-GB" noProof="0" dirty="0" smtClean="0"/>
          </a:p>
          <a:p>
            <a:pPr>
              <a:buFontTx/>
              <a:buNone/>
            </a:pPr>
            <a:endParaRPr lang="en-GB" noProof="0" dirty="0" smtClean="0"/>
          </a:p>
          <a:p>
            <a:pPr>
              <a:buFontTx/>
              <a:buNone/>
            </a:pPr>
            <a:endParaRPr lang="en-GB" noProof="0" dirty="0" smtClean="0"/>
          </a:p>
          <a:p>
            <a:pPr>
              <a:buFontTx/>
              <a:buNone/>
            </a:pPr>
            <a:endParaRPr lang="en-GB" b="1" noProof="0" dirty="0" smtClean="0">
              <a:solidFill>
                <a:schemeClr val="tx1"/>
              </a:solidFill>
            </a:endParaRPr>
          </a:p>
        </p:txBody>
      </p:sp>
      <p:sp>
        <p:nvSpPr>
          <p:cNvPr id="204804" name="Oval 4"/>
          <p:cNvSpPr>
            <a:spLocks noChangeArrowheads="1"/>
          </p:cNvSpPr>
          <p:nvPr/>
        </p:nvSpPr>
        <p:spPr bwMode="auto">
          <a:xfrm rot="-10800051">
            <a:off x="890586" y="4570357"/>
            <a:ext cx="1220787" cy="702662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04805" name="Oval 5"/>
          <p:cNvSpPr>
            <a:spLocks noChangeArrowheads="1"/>
          </p:cNvSpPr>
          <p:nvPr/>
        </p:nvSpPr>
        <p:spPr bwMode="auto">
          <a:xfrm rot="-10800051">
            <a:off x="1209677" y="4773395"/>
            <a:ext cx="566738" cy="311784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 rot="-10800051">
            <a:off x="1495425" y="4160182"/>
            <a:ext cx="0" cy="153193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04807" name="Line 7"/>
          <p:cNvSpPr>
            <a:spLocks noChangeShapeType="1"/>
          </p:cNvSpPr>
          <p:nvPr/>
        </p:nvSpPr>
        <p:spPr bwMode="auto">
          <a:xfrm rot="-10800051">
            <a:off x="587375" y="4898369"/>
            <a:ext cx="1758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04811" name="Line 11"/>
          <p:cNvSpPr>
            <a:spLocks noChangeShapeType="1"/>
          </p:cNvSpPr>
          <p:nvPr/>
        </p:nvSpPr>
        <p:spPr bwMode="auto">
          <a:xfrm rot="10781357" flipH="1">
            <a:off x="3341688" y="4887257"/>
            <a:ext cx="1758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04812" name="Oval 12"/>
          <p:cNvSpPr>
            <a:spLocks noChangeArrowheads="1"/>
          </p:cNvSpPr>
          <p:nvPr/>
        </p:nvSpPr>
        <p:spPr bwMode="auto">
          <a:xfrm rot="10781357" flipH="1">
            <a:off x="5106837" y="4298294"/>
            <a:ext cx="1220787" cy="1220788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04813" name="Oval 13"/>
          <p:cNvSpPr>
            <a:spLocks noChangeArrowheads="1"/>
          </p:cNvSpPr>
          <p:nvPr/>
        </p:nvSpPr>
        <p:spPr bwMode="auto">
          <a:xfrm rot="10781357" flipH="1">
            <a:off x="5432274" y="4611032"/>
            <a:ext cx="566738" cy="566737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04814" name="Line 14"/>
          <p:cNvSpPr>
            <a:spLocks noChangeShapeType="1"/>
          </p:cNvSpPr>
          <p:nvPr/>
        </p:nvSpPr>
        <p:spPr bwMode="auto">
          <a:xfrm rot="10781357" flipH="1">
            <a:off x="5725962" y="4157007"/>
            <a:ext cx="0" cy="153193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 rot="10781357" flipH="1">
            <a:off x="2044700" y="4895194"/>
            <a:ext cx="1758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204816" name="Group 16"/>
          <p:cNvGrpSpPr>
            <a:grpSpLocks/>
          </p:cNvGrpSpPr>
          <p:nvPr/>
        </p:nvGrpSpPr>
        <p:grpSpPr bwMode="auto">
          <a:xfrm>
            <a:off x="890588" y="4662661"/>
            <a:ext cx="604837" cy="470977"/>
            <a:chOff x="561" y="2429"/>
            <a:chExt cx="381" cy="489"/>
          </a:xfrm>
        </p:grpSpPr>
        <p:sp>
          <p:nvSpPr>
            <p:cNvPr id="204817" name="Freeform 17"/>
            <p:cNvSpPr>
              <a:spLocks/>
            </p:cNvSpPr>
            <p:nvPr/>
          </p:nvSpPr>
          <p:spPr bwMode="auto">
            <a:xfrm>
              <a:off x="564" y="2676"/>
              <a:ext cx="378" cy="242"/>
            </a:xfrm>
            <a:custGeom>
              <a:avLst/>
              <a:gdLst>
                <a:gd name="T0" fmla="*/ 378 w 378"/>
                <a:gd name="T1" fmla="*/ 0 h 242"/>
                <a:gd name="T2" fmla="*/ 324 w 378"/>
                <a:gd name="T3" fmla="*/ 162 h 242"/>
                <a:gd name="T4" fmla="*/ 168 w 378"/>
                <a:gd name="T5" fmla="*/ 240 h 242"/>
                <a:gd name="T6" fmla="*/ 30 w 378"/>
                <a:gd name="T7" fmla="*/ 150 h 242"/>
                <a:gd name="T8" fmla="*/ 0 w 378"/>
                <a:gd name="T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242">
                  <a:moveTo>
                    <a:pt x="378" y="0"/>
                  </a:moveTo>
                  <a:cubicBezTo>
                    <a:pt x="370" y="27"/>
                    <a:pt x="359" y="122"/>
                    <a:pt x="324" y="162"/>
                  </a:cubicBezTo>
                  <a:cubicBezTo>
                    <a:pt x="289" y="202"/>
                    <a:pt x="217" y="242"/>
                    <a:pt x="168" y="240"/>
                  </a:cubicBezTo>
                  <a:cubicBezTo>
                    <a:pt x="119" y="238"/>
                    <a:pt x="58" y="190"/>
                    <a:pt x="30" y="150"/>
                  </a:cubicBezTo>
                  <a:cubicBezTo>
                    <a:pt x="2" y="110"/>
                    <a:pt x="1" y="55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204818" name="Freeform 18"/>
            <p:cNvSpPr>
              <a:spLocks/>
            </p:cNvSpPr>
            <p:nvPr/>
          </p:nvSpPr>
          <p:spPr bwMode="auto">
            <a:xfrm flipV="1">
              <a:off x="561" y="2429"/>
              <a:ext cx="378" cy="242"/>
            </a:xfrm>
            <a:custGeom>
              <a:avLst/>
              <a:gdLst>
                <a:gd name="T0" fmla="*/ 378 w 378"/>
                <a:gd name="T1" fmla="*/ 0 h 242"/>
                <a:gd name="T2" fmla="*/ 324 w 378"/>
                <a:gd name="T3" fmla="*/ 162 h 242"/>
                <a:gd name="T4" fmla="*/ 168 w 378"/>
                <a:gd name="T5" fmla="*/ 240 h 242"/>
                <a:gd name="T6" fmla="*/ 30 w 378"/>
                <a:gd name="T7" fmla="*/ 150 h 242"/>
                <a:gd name="T8" fmla="*/ 0 w 378"/>
                <a:gd name="T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242">
                  <a:moveTo>
                    <a:pt x="378" y="0"/>
                  </a:moveTo>
                  <a:cubicBezTo>
                    <a:pt x="370" y="27"/>
                    <a:pt x="359" y="122"/>
                    <a:pt x="324" y="162"/>
                  </a:cubicBezTo>
                  <a:cubicBezTo>
                    <a:pt x="289" y="202"/>
                    <a:pt x="217" y="242"/>
                    <a:pt x="168" y="240"/>
                  </a:cubicBezTo>
                  <a:cubicBezTo>
                    <a:pt x="119" y="238"/>
                    <a:pt x="58" y="190"/>
                    <a:pt x="30" y="150"/>
                  </a:cubicBezTo>
                  <a:cubicBezTo>
                    <a:pt x="2" y="110"/>
                    <a:pt x="1" y="55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204819" name="Group 19"/>
          <p:cNvGrpSpPr>
            <a:grpSpLocks/>
          </p:cNvGrpSpPr>
          <p:nvPr/>
        </p:nvGrpSpPr>
        <p:grpSpPr bwMode="auto">
          <a:xfrm flipH="1">
            <a:off x="1476375" y="4688819"/>
            <a:ext cx="604838" cy="443228"/>
            <a:chOff x="561" y="2429"/>
            <a:chExt cx="381" cy="489"/>
          </a:xfrm>
        </p:grpSpPr>
        <p:sp>
          <p:nvSpPr>
            <p:cNvPr id="204820" name="Freeform 20"/>
            <p:cNvSpPr>
              <a:spLocks/>
            </p:cNvSpPr>
            <p:nvPr/>
          </p:nvSpPr>
          <p:spPr bwMode="auto">
            <a:xfrm>
              <a:off x="564" y="2676"/>
              <a:ext cx="378" cy="242"/>
            </a:xfrm>
            <a:custGeom>
              <a:avLst/>
              <a:gdLst>
                <a:gd name="T0" fmla="*/ 378 w 378"/>
                <a:gd name="T1" fmla="*/ 0 h 242"/>
                <a:gd name="T2" fmla="*/ 324 w 378"/>
                <a:gd name="T3" fmla="*/ 162 h 242"/>
                <a:gd name="T4" fmla="*/ 168 w 378"/>
                <a:gd name="T5" fmla="*/ 240 h 242"/>
                <a:gd name="T6" fmla="*/ 30 w 378"/>
                <a:gd name="T7" fmla="*/ 150 h 242"/>
                <a:gd name="T8" fmla="*/ 0 w 378"/>
                <a:gd name="T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242">
                  <a:moveTo>
                    <a:pt x="378" y="0"/>
                  </a:moveTo>
                  <a:cubicBezTo>
                    <a:pt x="370" y="27"/>
                    <a:pt x="359" y="122"/>
                    <a:pt x="324" y="162"/>
                  </a:cubicBezTo>
                  <a:cubicBezTo>
                    <a:pt x="289" y="202"/>
                    <a:pt x="217" y="242"/>
                    <a:pt x="168" y="240"/>
                  </a:cubicBezTo>
                  <a:cubicBezTo>
                    <a:pt x="119" y="238"/>
                    <a:pt x="58" y="190"/>
                    <a:pt x="30" y="150"/>
                  </a:cubicBezTo>
                  <a:cubicBezTo>
                    <a:pt x="2" y="110"/>
                    <a:pt x="1" y="55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204821" name="Freeform 21"/>
            <p:cNvSpPr>
              <a:spLocks/>
            </p:cNvSpPr>
            <p:nvPr/>
          </p:nvSpPr>
          <p:spPr bwMode="auto">
            <a:xfrm flipV="1">
              <a:off x="561" y="2429"/>
              <a:ext cx="378" cy="242"/>
            </a:xfrm>
            <a:custGeom>
              <a:avLst/>
              <a:gdLst>
                <a:gd name="T0" fmla="*/ 378 w 378"/>
                <a:gd name="T1" fmla="*/ 0 h 242"/>
                <a:gd name="T2" fmla="*/ 324 w 378"/>
                <a:gd name="T3" fmla="*/ 162 h 242"/>
                <a:gd name="T4" fmla="*/ 168 w 378"/>
                <a:gd name="T5" fmla="*/ 240 h 242"/>
                <a:gd name="T6" fmla="*/ 30 w 378"/>
                <a:gd name="T7" fmla="*/ 150 h 242"/>
                <a:gd name="T8" fmla="*/ 0 w 378"/>
                <a:gd name="T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242">
                  <a:moveTo>
                    <a:pt x="378" y="0"/>
                  </a:moveTo>
                  <a:cubicBezTo>
                    <a:pt x="370" y="27"/>
                    <a:pt x="359" y="122"/>
                    <a:pt x="324" y="162"/>
                  </a:cubicBezTo>
                  <a:cubicBezTo>
                    <a:pt x="289" y="202"/>
                    <a:pt x="217" y="242"/>
                    <a:pt x="168" y="240"/>
                  </a:cubicBezTo>
                  <a:cubicBezTo>
                    <a:pt x="119" y="238"/>
                    <a:pt x="58" y="190"/>
                    <a:pt x="30" y="150"/>
                  </a:cubicBezTo>
                  <a:cubicBezTo>
                    <a:pt x="2" y="110"/>
                    <a:pt x="1" y="55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204829" name="Oval 29"/>
          <p:cNvSpPr>
            <a:spLocks noChangeArrowheads="1"/>
          </p:cNvSpPr>
          <p:nvPr/>
        </p:nvSpPr>
        <p:spPr bwMode="auto">
          <a:xfrm>
            <a:off x="5140174" y="4333219"/>
            <a:ext cx="1152525" cy="11525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04850" name="Text Box 50"/>
          <p:cNvSpPr txBox="1">
            <a:spLocks noChangeArrowheads="1"/>
          </p:cNvSpPr>
          <p:nvPr/>
        </p:nvSpPr>
        <p:spPr bwMode="auto">
          <a:xfrm>
            <a:off x="1042988" y="4711044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-</a:t>
            </a:r>
          </a:p>
        </p:txBody>
      </p:sp>
      <p:sp>
        <p:nvSpPr>
          <p:cNvPr id="204851" name="Text Box 51"/>
          <p:cNvSpPr txBox="1">
            <a:spLocks noChangeArrowheads="1"/>
          </p:cNvSpPr>
          <p:nvPr/>
        </p:nvSpPr>
        <p:spPr bwMode="auto">
          <a:xfrm>
            <a:off x="1524000" y="4691994"/>
            <a:ext cx="31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+</a:t>
            </a:r>
          </a:p>
        </p:txBody>
      </p:sp>
      <p:grpSp>
        <p:nvGrpSpPr>
          <p:cNvPr id="79" name="Gruppieren 78"/>
          <p:cNvGrpSpPr/>
          <p:nvPr/>
        </p:nvGrpSpPr>
        <p:grpSpPr>
          <a:xfrm>
            <a:off x="3635896" y="4124325"/>
            <a:ext cx="1112336" cy="1556682"/>
            <a:chOff x="3575050" y="4149069"/>
            <a:chExt cx="1220788" cy="1531938"/>
          </a:xfrm>
        </p:grpSpPr>
        <p:sp>
          <p:nvSpPr>
            <p:cNvPr id="204808" name="Oval 8"/>
            <p:cNvSpPr>
              <a:spLocks noChangeArrowheads="1"/>
            </p:cNvSpPr>
            <p:nvPr/>
          </p:nvSpPr>
          <p:spPr bwMode="auto">
            <a:xfrm rot="10781357" flipH="1">
              <a:off x="3575050" y="4290357"/>
              <a:ext cx="1220788" cy="12207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4809" name="Oval 9"/>
            <p:cNvSpPr>
              <a:spLocks noChangeArrowheads="1"/>
            </p:cNvSpPr>
            <p:nvPr/>
          </p:nvSpPr>
          <p:spPr bwMode="auto">
            <a:xfrm rot="10781357" flipH="1">
              <a:off x="3900488" y="4603094"/>
              <a:ext cx="566737" cy="56673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4810" name="Line 10"/>
            <p:cNvSpPr>
              <a:spLocks noChangeShapeType="1"/>
            </p:cNvSpPr>
            <p:nvPr/>
          </p:nvSpPr>
          <p:spPr bwMode="auto">
            <a:xfrm rot="10781357" flipH="1">
              <a:off x="4194175" y="4149069"/>
              <a:ext cx="0" cy="15319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grpSp>
          <p:nvGrpSpPr>
            <p:cNvPr id="204822" name="Group 22"/>
            <p:cNvGrpSpPr>
              <a:grpSpLocks/>
            </p:cNvGrpSpPr>
            <p:nvPr/>
          </p:nvGrpSpPr>
          <p:grpSpPr bwMode="auto">
            <a:xfrm rot="16200000">
              <a:off x="3594896" y="4592776"/>
              <a:ext cx="1190625" cy="598488"/>
              <a:chOff x="2251" y="2503"/>
              <a:chExt cx="750" cy="377"/>
            </a:xfrm>
          </p:grpSpPr>
          <p:grpSp>
            <p:nvGrpSpPr>
              <p:cNvPr id="204823" name="Group 23"/>
              <p:cNvGrpSpPr>
                <a:grpSpLocks/>
              </p:cNvGrpSpPr>
              <p:nvPr/>
            </p:nvGrpSpPr>
            <p:grpSpPr bwMode="auto">
              <a:xfrm>
                <a:off x="2251" y="2503"/>
                <a:ext cx="381" cy="377"/>
                <a:chOff x="561" y="2500"/>
                <a:chExt cx="381" cy="377"/>
              </a:xfrm>
            </p:grpSpPr>
            <p:sp>
              <p:nvSpPr>
                <p:cNvPr id="204824" name="Freeform 24"/>
                <p:cNvSpPr>
                  <a:spLocks/>
                </p:cNvSpPr>
                <p:nvPr/>
              </p:nvSpPr>
              <p:spPr bwMode="auto">
                <a:xfrm>
                  <a:off x="564" y="2676"/>
                  <a:ext cx="378" cy="201"/>
                </a:xfrm>
                <a:custGeom>
                  <a:avLst/>
                  <a:gdLst>
                    <a:gd name="T0" fmla="*/ 378 w 378"/>
                    <a:gd name="T1" fmla="*/ 0 h 242"/>
                    <a:gd name="T2" fmla="*/ 324 w 378"/>
                    <a:gd name="T3" fmla="*/ 162 h 242"/>
                    <a:gd name="T4" fmla="*/ 168 w 378"/>
                    <a:gd name="T5" fmla="*/ 240 h 242"/>
                    <a:gd name="T6" fmla="*/ 30 w 378"/>
                    <a:gd name="T7" fmla="*/ 150 h 242"/>
                    <a:gd name="T8" fmla="*/ 0 w 378"/>
                    <a:gd name="T9" fmla="*/ 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8" h="242">
                      <a:moveTo>
                        <a:pt x="378" y="0"/>
                      </a:moveTo>
                      <a:cubicBezTo>
                        <a:pt x="370" y="27"/>
                        <a:pt x="359" y="122"/>
                        <a:pt x="324" y="162"/>
                      </a:cubicBezTo>
                      <a:cubicBezTo>
                        <a:pt x="289" y="202"/>
                        <a:pt x="217" y="242"/>
                        <a:pt x="168" y="240"/>
                      </a:cubicBezTo>
                      <a:cubicBezTo>
                        <a:pt x="119" y="238"/>
                        <a:pt x="58" y="190"/>
                        <a:pt x="30" y="150"/>
                      </a:cubicBezTo>
                      <a:cubicBezTo>
                        <a:pt x="2" y="110"/>
                        <a:pt x="1" y="55"/>
                        <a:pt x="0" y="0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204825" name="Freeform 25"/>
                <p:cNvSpPr>
                  <a:spLocks/>
                </p:cNvSpPr>
                <p:nvPr/>
              </p:nvSpPr>
              <p:spPr bwMode="auto">
                <a:xfrm flipV="1">
                  <a:off x="561" y="2500"/>
                  <a:ext cx="378" cy="171"/>
                </a:xfrm>
                <a:custGeom>
                  <a:avLst/>
                  <a:gdLst>
                    <a:gd name="T0" fmla="*/ 378 w 378"/>
                    <a:gd name="T1" fmla="*/ 0 h 242"/>
                    <a:gd name="T2" fmla="*/ 324 w 378"/>
                    <a:gd name="T3" fmla="*/ 162 h 242"/>
                    <a:gd name="T4" fmla="*/ 168 w 378"/>
                    <a:gd name="T5" fmla="*/ 240 h 242"/>
                    <a:gd name="T6" fmla="*/ 30 w 378"/>
                    <a:gd name="T7" fmla="*/ 150 h 242"/>
                    <a:gd name="T8" fmla="*/ 0 w 378"/>
                    <a:gd name="T9" fmla="*/ 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8" h="242">
                      <a:moveTo>
                        <a:pt x="378" y="0"/>
                      </a:moveTo>
                      <a:cubicBezTo>
                        <a:pt x="370" y="27"/>
                        <a:pt x="359" y="122"/>
                        <a:pt x="324" y="162"/>
                      </a:cubicBezTo>
                      <a:cubicBezTo>
                        <a:pt x="289" y="202"/>
                        <a:pt x="217" y="242"/>
                        <a:pt x="168" y="240"/>
                      </a:cubicBezTo>
                      <a:cubicBezTo>
                        <a:pt x="119" y="238"/>
                        <a:pt x="58" y="190"/>
                        <a:pt x="30" y="150"/>
                      </a:cubicBezTo>
                      <a:cubicBezTo>
                        <a:pt x="2" y="110"/>
                        <a:pt x="1" y="55"/>
                        <a:pt x="0" y="0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</p:grpSp>
          <p:grpSp>
            <p:nvGrpSpPr>
              <p:cNvPr id="204826" name="Group 26"/>
              <p:cNvGrpSpPr>
                <a:grpSpLocks/>
              </p:cNvGrpSpPr>
              <p:nvPr/>
            </p:nvGrpSpPr>
            <p:grpSpPr bwMode="auto">
              <a:xfrm flipH="1">
                <a:off x="2620" y="2503"/>
                <a:ext cx="381" cy="377"/>
                <a:chOff x="561" y="2497"/>
                <a:chExt cx="381" cy="377"/>
              </a:xfrm>
            </p:grpSpPr>
            <p:sp>
              <p:nvSpPr>
                <p:cNvPr id="204827" name="Freeform 27"/>
                <p:cNvSpPr>
                  <a:spLocks/>
                </p:cNvSpPr>
                <p:nvPr/>
              </p:nvSpPr>
              <p:spPr bwMode="auto">
                <a:xfrm>
                  <a:off x="564" y="2676"/>
                  <a:ext cx="378" cy="198"/>
                </a:xfrm>
                <a:custGeom>
                  <a:avLst/>
                  <a:gdLst>
                    <a:gd name="T0" fmla="*/ 378 w 378"/>
                    <a:gd name="T1" fmla="*/ 0 h 242"/>
                    <a:gd name="T2" fmla="*/ 324 w 378"/>
                    <a:gd name="T3" fmla="*/ 162 h 242"/>
                    <a:gd name="T4" fmla="*/ 168 w 378"/>
                    <a:gd name="T5" fmla="*/ 240 h 242"/>
                    <a:gd name="T6" fmla="*/ 30 w 378"/>
                    <a:gd name="T7" fmla="*/ 150 h 242"/>
                    <a:gd name="T8" fmla="*/ 0 w 378"/>
                    <a:gd name="T9" fmla="*/ 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8" h="242">
                      <a:moveTo>
                        <a:pt x="378" y="0"/>
                      </a:moveTo>
                      <a:cubicBezTo>
                        <a:pt x="370" y="27"/>
                        <a:pt x="359" y="122"/>
                        <a:pt x="324" y="162"/>
                      </a:cubicBezTo>
                      <a:cubicBezTo>
                        <a:pt x="289" y="202"/>
                        <a:pt x="217" y="242"/>
                        <a:pt x="168" y="240"/>
                      </a:cubicBezTo>
                      <a:cubicBezTo>
                        <a:pt x="119" y="238"/>
                        <a:pt x="58" y="190"/>
                        <a:pt x="30" y="150"/>
                      </a:cubicBezTo>
                      <a:cubicBezTo>
                        <a:pt x="2" y="110"/>
                        <a:pt x="1" y="55"/>
                        <a:pt x="0" y="0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  <p:sp>
              <p:nvSpPr>
                <p:cNvPr id="204828" name="Freeform 28"/>
                <p:cNvSpPr>
                  <a:spLocks/>
                </p:cNvSpPr>
                <p:nvPr/>
              </p:nvSpPr>
              <p:spPr bwMode="auto">
                <a:xfrm flipV="1">
                  <a:off x="561" y="2497"/>
                  <a:ext cx="378" cy="174"/>
                </a:xfrm>
                <a:custGeom>
                  <a:avLst/>
                  <a:gdLst>
                    <a:gd name="T0" fmla="*/ 378 w 378"/>
                    <a:gd name="T1" fmla="*/ 0 h 242"/>
                    <a:gd name="T2" fmla="*/ 324 w 378"/>
                    <a:gd name="T3" fmla="*/ 162 h 242"/>
                    <a:gd name="T4" fmla="*/ 168 w 378"/>
                    <a:gd name="T5" fmla="*/ 240 h 242"/>
                    <a:gd name="T6" fmla="*/ 30 w 378"/>
                    <a:gd name="T7" fmla="*/ 150 h 242"/>
                    <a:gd name="T8" fmla="*/ 0 w 378"/>
                    <a:gd name="T9" fmla="*/ 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8" h="242">
                      <a:moveTo>
                        <a:pt x="378" y="0"/>
                      </a:moveTo>
                      <a:cubicBezTo>
                        <a:pt x="370" y="27"/>
                        <a:pt x="359" y="122"/>
                        <a:pt x="324" y="162"/>
                      </a:cubicBezTo>
                      <a:cubicBezTo>
                        <a:pt x="289" y="202"/>
                        <a:pt x="217" y="242"/>
                        <a:pt x="168" y="240"/>
                      </a:cubicBezTo>
                      <a:cubicBezTo>
                        <a:pt x="119" y="238"/>
                        <a:pt x="58" y="190"/>
                        <a:pt x="30" y="150"/>
                      </a:cubicBezTo>
                      <a:cubicBezTo>
                        <a:pt x="2" y="110"/>
                        <a:pt x="1" y="55"/>
                        <a:pt x="0" y="0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AT"/>
                </a:p>
              </p:txBody>
            </p:sp>
          </p:grpSp>
        </p:grpSp>
        <p:sp>
          <p:nvSpPr>
            <p:cNvPr id="204852" name="Text Box 52"/>
            <p:cNvSpPr txBox="1">
              <a:spLocks noChangeArrowheads="1"/>
            </p:cNvSpPr>
            <p:nvPr/>
          </p:nvSpPr>
          <p:spPr bwMode="auto">
            <a:xfrm>
              <a:off x="4067175" y="5006319"/>
              <a:ext cx="260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/>
                <a:t>-</a:t>
              </a:r>
            </a:p>
          </p:txBody>
        </p:sp>
        <p:sp>
          <p:nvSpPr>
            <p:cNvPr id="204853" name="Text Box 53"/>
            <p:cNvSpPr txBox="1">
              <a:spLocks noChangeArrowheads="1"/>
            </p:cNvSpPr>
            <p:nvPr/>
          </p:nvSpPr>
          <p:spPr bwMode="auto">
            <a:xfrm>
              <a:off x="4044950" y="4404657"/>
              <a:ext cx="3175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/>
                <a:t>+</a:t>
              </a:r>
            </a:p>
          </p:txBody>
        </p:sp>
      </p:grpSp>
      <p:sp>
        <p:nvSpPr>
          <p:cNvPr id="204854" name="Text Box 54"/>
          <p:cNvSpPr txBox="1">
            <a:spLocks noChangeArrowheads="1"/>
          </p:cNvSpPr>
          <p:nvPr/>
        </p:nvSpPr>
        <p:spPr bwMode="auto">
          <a:xfrm>
            <a:off x="5600549" y="4717394"/>
            <a:ext cx="31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+</a:t>
            </a:r>
          </a:p>
        </p:txBody>
      </p:sp>
      <p:sp>
        <p:nvSpPr>
          <p:cNvPr id="9" name="Freihandform 8"/>
          <p:cNvSpPr/>
          <p:nvPr/>
        </p:nvSpPr>
        <p:spPr>
          <a:xfrm>
            <a:off x="1714500" y="1457325"/>
            <a:ext cx="838200" cy="2057400"/>
          </a:xfrm>
          <a:custGeom>
            <a:avLst/>
            <a:gdLst>
              <a:gd name="connsiteX0" fmla="*/ 838200 w 838200"/>
              <a:gd name="connsiteY0" fmla="*/ 228600 h 2057400"/>
              <a:gd name="connsiteX1" fmla="*/ 838200 w 838200"/>
              <a:gd name="connsiteY1" fmla="*/ 0 h 2057400"/>
              <a:gd name="connsiteX2" fmla="*/ 0 w 838200"/>
              <a:gd name="connsiteY2" fmla="*/ 0 h 2057400"/>
              <a:gd name="connsiteX3" fmla="*/ 0 w 83820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2057400">
                <a:moveTo>
                  <a:pt x="838200" y="228600"/>
                </a:moveTo>
                <a:lnTo>
                  <a:pt x="838200" y="0"/>
                </a:lnTo>
                <a:lnTo>
                  <a:pt x="0" y="0"/>
                </a:lnTo>
                <a:lnTo>
                  <a:pt x="0" y="2057400"/>
                </a:lnTo>
              </a:path>
            </a:pathLst>
          </a:cu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Freihandform 77"/>
          <p:cNvSpPr/>
          <p:nvPr/>
        </p:nvSpPr>
        <p:spPr>
          <a:xfrm flipH="1">
            <a:off x="3347864" y="1469926"/>
            <a:ext cx="838200" cy="2057400"/>
          </a:xfrm>
          <a:custGeom>
            <a:avLst/>
            <a:gdLst>
              <a:gd name="connsiteX0" fmla="*/ 838200 w 838200"/>
              <a:gd name="connsiteY0" fmla="*/ 228600 h 2057400"/>
              <a:gd name="connsiteX1" fmla="*/ 838200 w 838200"/>
              <a:gd name="connsiteY1" fmla="*/ 0 h 2057400"/>
              <a:gd name="connsiteX2" fmla="*/ 0 w 838200"/>
              <a:gd name="connsiteY2" fmla="*/ 0 h 2057400"/>
              <a:gd name="connsiteX3" fmla="*/ 0 w 838200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2057400">
                <a:moveTo>
                  <a:pt x="838200" y="228600"/>
                </a:moveTo>
                <a:lnTo>
                  <a:pt x="838200" y="0"/>
                </a:lnTo>
                <a:lnTo>
                  <a:pt x="0" y="0"/>
                </a:lnTo>
                <a:lnTo>
                  <a:pt x="0" y="2057400"/>
                </a:lnTo>
              </a:path>
            </a:pathLst>
          </a:cu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2339752" y="3284984"/>
            <a:ext cx="7236" cy="229183"/>
          </a:xfrm>
          <a:prstGeom prst="straightConnector1">
            <a:avLst/>
          </a:prstGeom>
          <a:ln cmpd="sng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 flipH="1">
            <a:off x="1173163" y="3501008"/>
            <a:ext cx="559678" cy="1069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>
            <a:off x="1732840" y="3527326"/>
            <a:ext cx="917125" cy="1135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>
            <a:endCxn id="204808" idx="3"/>
          </p:cNvCxnSpPr>
          <p:nvPr/>
        </p:nvCxnSpPr>
        <p:spPr>
          <a:xfrm>
            <a:off x="1732840" y="3527326"/>
            <a:ext cx="2063581" cy="924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Gerade Verbindung mit Pfeil 98"/>
          <p:cNvCxnSpPr/>
          <p:nvPr/>
        </p:nvCxnSpPr>
        <p:spPr>
          <a:xfrm>
            <a:off x="2375756" y="3527326"/>
            <a:ext cx="440370" cy="1029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Gerade Verbindung mit Pfeil 99"/>
          <p:cNvCxnSpPr/>
          <p:nvPr/>
        </p:nvCxnSpPr>
        <p:spPr>
          <a:xfrm>
            <a:off x="2353086" y="3545488"/>
            <a:ext cx="1694333" cy="728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Gerade Verbindung mit Pfeil 100"/>
          <p:cNvCxnSpPr/>
          <p:nvPr/>
        </p:nvCxnSpPr>
        <p:spPr>
          <a:xfrm flipH="1">
            <a:off x="1871700" y="3501008"/>
            <a:ext cx="2335014" cy="1069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Gerade Verbindung mit Pfeil 101"/>
          <p:cNvCxnSpPr/>
          <p:nvPr/>
        </p:nvCxnSpPr>
        <p:spPr>
          <a:xfrm flipH="1">
            <a:off x="3283092" y="3527326"/>
            <a:ext cx="923619" cy="987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Gerade Verbindung mit Pfeil 102"/>
          <p:cNvCxnSpPr/>
          <p:nvPr/>
        </p:nvCxnSpPr>
        <p:spPr>
          <a:xfrm>
            <a:off x="4206711" y="3527326"/>
            <a:ext cx="262047" cy="775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 Box 252"/>
          <p:cNvSpPr txBox="1">
            <a:spLocks noChangeArrowheads="1"/>
          </p:cNvSpPr>
          <p:nvPr/>
        </p:nvSpPr>
        <p:spPr bwMode="auto">
          <a:xfrm>
            <a:off x="940314" y="4283804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113" name="Text Box 252"/>
          <p:cNvSpPr txBox="1">
            <a:spLocks noChangeArrowheads="1"/>
          </p:cNvSpPr>
          <p:nvPr/>
        </p:nvSpPr>
        <p:spPr bwMode="auto">
          <a:xfrm>
            <a:off x="2479358" y="4301713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114" name="Text Box 252"/>
          <p:cNvSpPr txBox="1">
            <a:spLocks noChangeArrowheads="1"/>
          </p:cNvSpPr>
          <p:nvPr/>
        </p:nvSpPr>
        <p:spPr bwMode="auto">
          <a:xfrm>
            <a:off x="2726214" y="4171414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115" name="Text Box 252"/>
          <p:cNvSpPr txBox="1">
            <a:spLocks noChangeArrowheads="1"/>
          </p:cNvSpPr>
          <p:nvPr/>
        </p:nvSpPr>
        <p:spPr bwMode="auto">
          <a:xfrm>
            <a:off x="3031257" y="4183221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-</a:t>
            </a:r>
            <a:endParaRPr lang="de-DE" dirty="0"/>
          </a:p>
        </p:txBody>
      </p:sp>
      <p:sp>
        <p:nvSpPr>
          <p:cNvPr id="3" name="Pfeil nach unten 2"/>
          <p:cNvSpPr/>
          <p:nvPr/>
        </p:nvSpPr>
        <p:spPr>
          <a:xfrm rot="13711217">
            <a:off x="3060706" y="1848880"/>
            <a:ext cx="332560" cy="569193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Pfeil nach unten 63"/>
          <p:cNvSpPr/>
          <p:nvPr/>
        </p:nvSpPr>
        <p:spPr>
          <a:xfrm rot="19170630">
            <a:off x="3060788" y="2603969"/>
            <a:ext cx="332560" cy="569193"/>
          </a:xfrm>
          <a:prstGeom prst="downArrow">
            <a:avLst/>
          </a:prstGeom>
          <a:gradFill>
            <a:gsLst>
              <a:gs pos="0">
                <a:srgbClr val="FF0000"/>
              </a:gs>
              <a:gs pos="98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5" name="Pfeil nach unten 64"/>
          <p:cNvSpPr/>
          <p:nvPr/>
        </p:nvSpPr>
        <p:spPr>
          <a:xfrm rot="7888783" flipH="1">
            <a:off x="2280802" y="1848880"/>
            <a:ext cx="332560" cy="569193"/>
          </a:xfrm>
          <a:prstGeom prst="downArrow">
            <a:avLst/>
          </a:prstGeom>
          <a:gradFill>
            <a:gsLst>
              <a:gs pos="0">
                <a:srgbClr val="284394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70C0"/>
              </a:solidFill>
            </a:endParaRPr>
          </a:p>
        </p:txBody>
      </p:sp>
      <p:sp>
        <p:nvSpPr>
          <p:cNvPr id="66" name="Pfeil nach unten 65"/>
          <p:cNvSpPr/>
          <p:nvPr/>
        </p:nvSpPr>
        <p:spPr>
          <a:xfrm rot="2429370" flipH="1">
            <a:off x="2280884" y="2603969"/>
            <a:ext cx="332560" cy="569193"/>
          </a:xfrm>
          <a:prstGeom prst="downArrow">
            <a:avLst/>
          </a:prstGeom>
          <a:gradFill>
            <a:gsLst>
              <a:gs pos="0">
                <a:srgbClr val="284394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7" name="Text Box 56"/>
          <p:cNvSpPr txBox="1">
            <a:spLocks noChangeArrowheads="1"/>
          </p:cNvSpPr>
          <p:nvPr/>
        </p:nvSpPr>
        <p:spPr bwMode="auto">
          <a:xfrm>
            <a:off x="2051720" y="2123564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FLD</a:t>
            </a:r>
            <a:endParaRPr lang="de-DE" dirty="0">
              <a:latin typeface="+mj-lt"/>
            </a:endParaRPr>
          </a:p>
        </p:txBody>
      </p:sp>
      <p:sp>
        <p:nvSpPr>
          <p:cNvPr id="60" name="Text Box 56"/>
          <p:cNvSpPr txBox="1">
            <a:spLocks noChangeArrowheads="1"/>
          </p:cNvSpPr>
          <p:nvPr/>
        </p:nvSpPr>
        <p:spPr bwMode="auto">
          <a:xfrm>
            <a:off x="3059832" y="2132856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FRU</a:t>
            </a:r>
            <a:endParaRPr lang="de-DE" dirty="0">
              <a:latin typeface="+mj-lt"/>
            </a:endParaRPr>
          </a:p>
        </p:txBody>
      </p:sp>
      <p:sp>
        <p:nvSpPr>
          <p:cNvPr id="68" name="Text Box 56"/>
          <p:cNvSpPr txBox="1">
            <a:spLocks noChangeArrowheads="1"/>
          </p:cNvSpPr>
          <p:nvPr/>
        </p:nvSpPr>
        <p:spPr bwMode="auto">
          <a:xfrm>
            <a:off x="2051720" y="2492896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BLU</a:t>
            </a:r>
            <a:endParaRPr lang="de-DE" dirty="0">
              <a:latin typeface="+mj-lt"/>
            </a:endParaRPr>
          </a:p>
        </p:txBody>
      </p:sp>
      <p:sp>
        <p:nvSpPr>
          <p:cNvPr id="69" name="Text Box 56"/>
          <p:cNvSpPr txBox="1">
            <a:spLocks noChangeArrowheads="1"/>
          </p:cNvSpPr>
          <p:nvPr/>
        </p:nvSpPr>
        <p:spPr bwMode="auto">
          <a:xfrm>
            <a:off x="3059832" y="2492896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BRD</a:t>
            </a:r>
            <a:endParaRPr lang="de-DE" dirty="0">
              <a:latin typeface="+mj-lt"/>
            </a:endParaRPr>
          </a:p>
        </p:txBody>
      </p:sp>
      <p:sp>
        <p:nvSpPr>
          <p:cNvPr id="70" name="Text Box 56"/>
          <p:cNvSpPr txBox="1">
            <a:spLocks noChangeArrowheads="1"/>
          </p:cNvSpPr>
          <p:nvPr/>
        </p:nvSpPr>
        <p:spPr bwMode="auto">
          <a:xfrm>
            <a:off x="5292080" y="1469926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latin typeface="+mj-lt"/>
              </a:rPr>
              <a:t>F</a:t>
            </a:r>
            <a:r>
              <a:rPr lang="de-DE" dirty="0" smtClean="0">
                <a:latin typeface="+mj-lt"/>
              </a:rPr>
              <a:t>ront/</a:t>
            </a:r>
            <a:r>
              <a:rPr lang="de-DE" b="1" dirty="0" err="1" smtClean="0">
                <a:latin typeface="+mj-lt"/>
              </a:rPr>
              <a:t>B</a:t>
            </a:r>
            <a:r>
              <a:rPr lang="de-DE" dirty="0" err="1" smtClean="0">
                <a:latin typeface="+mj-lt"/>
              </a:rPr>
              <a:t>ack,</a:t>
            </a:r>
            <a:r>
              <a:rPr lang="de-DE" b="1" dirty="0" err="1" smtClean="0">
                <a:latin typeface="+mj-lt"/>
              </a:rPr>
              <a:t>L</a:t>
            </a:r>
            <a:r>
              <a:rPr lang="de-DE" dirty="0" err="1" smtClean="0">
                <a:latin typeface="+mj-lt"/>
              </a:rPr>
              <a:t>eft</a:t>
            </a:r>
            <a:r>
              <a:rPr lang="de-DE" dirty="0" smtClean="0">
                <a:latin typeface="+mj-lt"/>
              </a:rPr>
              <a:t>/</a:t>
            </a:r>
            <a:r>
              <a:rPr lang="de-DE" b="1" dirty="0" err="1" smtClean="0">
                <a:latin typeface="+mj-lt"/>
              </a:rPr>
              <a:t>R</a:t>
            </a:r>
            <a:r>
              <a:rPr lang="de-DE" dirty="0" err="1" smtClean="0">
                <a:latin typeface="+mj-lt"/>
              </a:rPr>
              <a:t>ight,</a:t>
            </a:r>
            <a:r>
              <a:rPr lang="de-DE" b="1" dirty="0" err="1" smtClean="0">
                <a:latin typeface="+mj-lt"/>
              </a:rPr>
              <a:t>U</a:t>
            </a:r>
            <a:r>
              <a:rPr lang="de-DE" dirty="0" err="1" smtClean="0">
                <a:latin typeface="+mj-lt"/>
              </a:rPr>
              <a:t>p</a:t>
            </a:r>
            <a:r>
              <a:rPr lang="de-DE" dirty="0" smtClean="0">
                <a:latin typeface="+mj-lt"/>
              </a:rPr>
              <a:t>/</a:t>
            </a:r>
            <a:r>
              <a:rPr lang="de-DE" b="1" dirty="0" smtClean="0">
                <a:latin typeface="+mj-lt"/>
              </a:rPr>
              <a:t>D</a:t>
            </a:r>
            <a:r>
              <a:rPr lang="de-DE" dirty="0" smtClean="0">
                <a:latin typeface="+mj-lt"/>
              </a:rPr>
              <a:t>own</a:t>
            </a:r>
            <a:endParaRPr lang="de-DE" dirty="0">
              <a:latin typeface="+mj-lt"/>
            </a:endParaRPr>
          </a:p>
        </p:txBody>
      </p:sp>
      <p:cxnSp>
        <p:nvCxnSpPr>
          <p:cNvPr id="72" name="Gerade Verbindung mit Pfeil 71"/>
          <p:cNvCxnSpPr/>
          <p:nvPr/>
        </p:nvCxnSpPr>
        <p:spPr>
          <a:xfrm>
            <a:off x="3275856" y="3284984"/>
            <a:ext cx="7236" cy="229183"/>
          </a:xfrm>
          <a:prstGeom prst="straightConnector1">
            <a:avLst/>
          </a:prstGeom>
          <a:ln cmpd="sng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>
            <a:stCxn id="84" idx="2"/>
            <a:endCxn id="10" idx="2"/>
          </p:cNvCxnSpPr>
          <p:nvPr/>
        </p:nvCxnSpPr>
        <p:spPr>
          <a:xfrm flipV="1">
            <a:off x="7063905" y="2457450"/>
            <a:ext cx="1251420" cy="10162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stCxn id="12" idx="1"/>
            <a:endCxn id="6" idx="4"/>
          </p:cNvCxnSpPr>
          <p:nvPr/>
        </p:nvCxnSpPr>
        <p:spPr>
          <a:xfrm flipH="1" flipV="1">
            <a:off x="6305550" y="2695575"/>
            <a:ext cx="704850" cy="762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>
            <a:stCxn id="12" idx="1"/>
            <a:endCxn id="86" idx="2"/>
          </p:cNvCxnSpPr>
          <p:nvPr/>
        </p:nvCxnSpPr>
        <p:spPr>
          <a:xfrm>
            <a:off x="7010400" y="3457575"/>
            <a:ext cx="257795" cy="6488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ihandform 10"/>
          <p:cNvSpPr/>
          <p:nvPr/>
        </p:nvSpPr>
        <p:spPr>
          <a:xfrm>
            <a:off x="7277100" y="2447925"/>
            <a:ext cx="1047750" cy="1676400"/>
          </a:xfrm>
          <a:custGeom>
            <a:avLst/>
            <a:gdLst>
              <a:gd name="connsiteX0" fmla="*/ 0 w 1047750"/>
              <a:gd name="connsiteY0" fmla="*/ 1676400 h 1676400"/>
              <a:gd name="connsiteX1" fmla="*/ 1047750 w 1047750"/>
              <a:gd name="connsiteY1" fmla="*/ 1362075 h 1676400"/>
              <a:gd name="connsiteX2" fmla="*/ 1047750 w 1047750"/>
              <a:gd name="connsiteY2" fmla="*/ 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0" h="1676400">
                <a:moveTo>
                  <a:pt x="0" y="1676400"/>
                </a:moveTo>
                <a:lnTo>
                  <a:pt x="1047750" y="1362075"/>
                </a:lnTo>
                <a:lnTo>
                  <a:pt x="104775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Freihandform 11"/>
          <p:cNvSpPr/>
          <p:nvPr/>
        </p:nvSpPr>
        <p:spPr>
          <a:xfrm>
            <a:off x="6276975" y="2447925"/>
            <a:ext cx="752475" cy="1352550"/>
          </a:xfrm>
          <a:custGeom>
            <a:avLst/>
            <a:gdLst>
              <a:gd name="connsiteX0" fmla="*/ 0 w 752475"/>
              <a:gd name="connsiteY0" fmla="*/ 1352550 h 1352550"/>
              <a:gd name="connsiteX1" fmla="*/ 733425 w 752475"/>
              <a:gd name="connsiteY1" fmla="*/ 1009650 h 1352550"/>
              <a:gd name="connsiteX2" fmla="*/ 752475 w 752475"/>
              <a:gd name="connsiteY2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475" h="1352550">
                <a:moveTo>
                  <a:pt x="0" y="1352550"/>
                </a:moveTo>
                <a:lnTo>
                  <a:pt x="733425" y="1009650"/>
                </a:lnTo>
                <a:lnTo>
                  <a:pt x="752475" y="0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Freihandform 13"/>
          <p:cNvSpPr/>
          <p:nvPr/>
        </p:nvSpPr>
        <p:spPr>
          <a:xfrm>
            <a:off x="7000875" y="3481958"/>
            <a:ext cx="1343025" cy="318517"/>
          </a:xfrm>
          <a:custGeom>
            <a:avLst/>
            <a:gdLst>
              <a:gd name="connsiteX0" fmla="*/ 0 w 1343025"/>
              <a:gd name="connsiteY0" fmla="*/ 0 h 371475"/>
              <a:gd name="connsiteX1" fmla="*/ 1343025 w 1343025"/>
              <a:gd name="connsiteY1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3025" h="371475">
                <a:moveTo>
                  <a:pt x="0" y="0"/>
                </a:moveTo>
                <a:lnTo>
                  <a:pt x="1343025" y="371475"/>
                </a:ln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3" name="Pfeil nach unten 82"/>
          <p:cNvSpPr/>
          <p:nvPr/>
        </p:nvSpPr>
        <p:spPr>
          <a:xfrm rot="13983826">
            <a:off x="7639046" y="2267736"/>
            <a:ext cx="332560" cy="1188983"/>
          </a:xfrm>
          <a:prstGeom prst="downArrow">
            <a:avLst/>
          </a:prstGeom>
          <a:gradFill>
            <a:gsLst>
              <a:gs pos="0">
                <a:srgbClr val="FF0000">
                  <a:alpha val="66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4" name="Pfeil nach unten 83"/>
          <p:cNvSpPr/>
          <p:nvPr/>
        </p:nvSpPr>
        <p:spPr>
          <a:xfrm rot="2623844" flipH="1">
            <a:off x="6972522" y="3287039"/>
            <a:ext cx="332560" cy="216693"/>
          </a:xfrm>
          <a:prstGeom prst="downArrow">
            <a:avLst/>
          </a:prstGeom>
          <a:gradFill>
            <a:gsLst>
              <a:gs pos="0">
                <a:srgbClr val="284394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70C0"/>
              </a:solidFill>
            </a:endParaRPr>
          </a:p>
        </p:txBody>
      </p:sp>
      <p:sp>
        <p:nvSpPr>
          <p:cNvPr id="85" name="Pfeil nach unten 84"/>
          <p:cNvSpPr/>
          <p:nvPr/>
        </p:nvSpPr>
        <p:spPr>
          <a:xfrm rot="6922358" flipH="1">
            <a:off x="6572322" y="2468876"/>
            <a:ext cx="332560" cy="967935"/>
          </a:xfrm>
          <a:prstGeom prst="downArrow">
            <a:avLst/>
          </a:prstGeom>
          <a:gradFill>
            <a:gsLst>
              <a:gs pos="0">
                <a:srgbClr val="284394">
                  <a:alpha val="34000"/>
                </a:srgb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6" name="Pfeil nach unten 85"/>
          <p:cNvSpPr/>
          <p:nvPr/>
        </p:nvSpPr>
        <p:spPr>
          <a:xfrm rot="21292171">
            <a:off x="7065249" y="3288035"/>
            <a:ext cx="332560" cy="820046"/>
          </a:xfrm>
          <a:prstGeom prst="downArrow">
            <a:avLst/>
          </a:prstGeom>
          <a:gradFill>
            <a:gsLst>
              <a:gs pos="0">
                <a:srgbClr val="FF0000">
                  <a:alpha val="68000"/>
                </a:srgbClr>
              </a:gs>
              <a:gs pos="98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rgbClr val="323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7" name="Gerade Verbindung 16"/>
          <p:cNvCxnSpPr>
            <a:stCxn id="6" idx="4"/>
            <a:endCxn id="10" idx="2"/>
          </p:cNvCxnSpPr>
          <p:nvPr/>
        </p:nvCxnSpPr>
        <p:spPr>
          <a:xfrm flipV="1">
            <a:off x="6305550" y="2457450"/>
            <a:ext cx="2009775" cy="2381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>
            <a:stCxn id="86" idx="2"/>
            <a:endCxn id="11" idx="2"/>
          </p:cNvCxnSpPr>
          <p:nvPr/>
        </p:nvCxnSpPr>
        <p:spPr>
          <a:xfrm flipV="1">
            <a:off x="7268195" y="2447925"/>
            <a:ext cx="1056655" cy="165851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>
            <a:stCxn id="6" idx="2"/>
            <a:endCxn id="6" idx="4"/>
          </p:cNvCxnSpPr>
          <p:nvPr/>
        </p:nvCxnSpPr>
        <p:spPr>
          <a:xfrm flipH="1" flipV="1">
            <a:off x="6305550" y="2695575"/>
            <a:ext cx="971550" cy="14287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mit Pfeil 107"/>
          <p:cNvCxnSpPr/>
          <p:nvPr/>
        </p:nvCxnSpPr>
        <p:spPr>
          <a:xfrm flipH="1">
            <a:off x="2987824" y="3514725"/>
            <a:ext cx="303675" cy="1000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Text Box 252"/>
          <p:cNvSpPr txBox="1">
            <a:spLocks noChangeArrowheads="1"/>
          </p:cNvSpPr>
          <p:nvPr/>
        </p:nvSpPr>
        <p:spPr bwMode="auto">
          <a:xfrm>
            <a:off x="3172562" y="4178260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cxnSp>
        <p:nvCxnSpPr>
          <p:cNvPr id="120" name="Gerade Verbindung mit Pfeil 119"/>
          <p:cNvCxnSpPr/>
          <p:nvPr/>
        </p:nvCxnSpPr>
        <p:spPr>
          <a:xfrm flipH="1">
            <a:off x="1695450" y="3517767"/>
            <a:ext cx="1580406" cy="1035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Gerade Verbindung mit Pfeil 120"/>
          <p:cNvCxnSpPr/>
          <p:nvPr/>
        </p:nvCxnSpPr>
        <p:spPr>
          <a:xfrm flipH="1">
            <a:off x="1385646" y="3549471"/>
            <a:ext cx="954106" cy="1003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ext Box 56"/>
          <p:cNvSpPr txBox="1">
            <a:spLocks noChangeArrowheads="1"/>
          </p:cNvSpPr>
          <p:nvPr/>
        </p:nvSpPr>
        <p:spPr bwMode="auto">
          <a:xfrm>
            <a:off x="1223628" y="5301078"/>
            <a:ext cx="324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y</a:t>
            </a:r>
            <a:endParaRPr lang="de-DE" dirty="0">
              <a:latin typeface="+mj-lt"/>
            </a:endParaRPr>
          </a:p>
        </p:txBody>
      </p:sp>
      <p:sp>
        <p:nvSpPr>
          <p:cNvPr id="125" name="Text Box 56"/>
          <p:cNvSpPr txBox="1">
            <a:spLocks noChangeArrowheads="1"/>
          </p:cNvSpPr>
          <p:nvPr/>
        </p:nvSpPr>
        <p:spPr bwMode="auto">
          <a:xfrm>
            <a:off x="8380428" y="2297668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FRU</a:t>
            </a:r>
            <a:endParaRPr lang="de-DE" dirty="0">
              <a:latin typeface="+mj-lt"/>
            </a:endParaRPr>
          </a:p>
        </p:txBody>
      </p:sp>
      <p:sp>
        <p:nvSpPr>
          <p:cNvPr id="126" name="Text Box 56"/>
          <p:cNvSpPr txBox="1">
            <a:spLocks noChangeArrowheads="1"/>
          </p:cNvSpPr>
          <p:nvPr/>
        </p:nvSpPr>
        <p:spPr bwMode="auto">
          <a:xfrm>
            <a:off x="7070354" y="4035429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BRD</a:t>
            </a:r>
            <a:endParaRPr lang="de-DE" dirty="0">
              <a:latin typeface="+mj-lt"/>
            </a:endParaRPr>
          </a:p>
        </p:txBody>
      </p:sp>
      <p:sp>
        <p:nvSpPr>
          <p:cNvPr id="127" name="Text Box 56"/>
          <p:cNvSpPr txBox="1">
            <a:spLocks noChangeArrowheads="1"/>
          </p:cNvSpPr>
          <p:nvPr/>
        </p:nvSpPr>
        <p:spPr bwMode="auto">
          <a:xfrm>
            <a:off x="6544552" y="3259460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FLD</a:t>
            </a:r>
            <a:endParaRPr lang="de-DE" dirty="0">
              <a:latin typeface="+mj-lt"/>
            </a:endParaRPr>
          </a:p>
        </p:txBody>
      </p:sp>
      <p:sp>
        <p:nvSpPr>
          <p:cNvPr id="128" name="Text Box 56"/>
          <p:cNvSpPr txBox="1">
            <a:spLocks noChangeArrowheads="1"/>
          </p:cNvSpPr>
          <p:nvPr/>
        </p:nvSpPr>
        <p:spPr bwMode="auto">
          <a:xfrm>
            <a:off x="5868144" y="2339588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BLU</a:t>
            </a:r>
            <a:endParaRPr lang="de-DE" dirty="0">
              <a:latin typeface="+mj-lt"/>
            </a:endParaRPr>
          </a:p>
        </p:txBody>
      </p:sp>
      <p:cxnSp>
        <p:nvCxnSpPr>
          <p:cNvPr id="131" name="Gerade Verbindung mit Pfeil 130"/>
          <p:cNvCxnSpPr/>
          <p:nvPr/>
        </p:nvCxnSpPr>
        <p:spPr>
          <a:xfrm flipV="1">
            <a:off x="7230224" y="2060849"/>
            <a:ext cx="1306" cy="51566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ihandform 5"/>
          <p:cNvSpPr/>
          <p:nvPr/>
        </p:nvSpPr>
        <p:spPr>
          <a:xfrm>
            <a:off x="6229350" y="2667000"/>
            <a:ext cx="1085850" cy="1457325"/>
          </a:xfrm>
          <a:custGeom>
            <a:avLst/>
            <a:gdLst>
              <a:gd name="connsiteX0" fmla="*/ 28575 w 1085850"/>
              <a:gd name="connsiteY0" fmla="*/ 0 h 1457325"/>
              <a:gd name="connsiteX1" fmla="*/ 0 w 1085850"/>
              <a:gd name="connsiteY1" fmla="*/ 1143000 h 1457325"/>
              <a:gd name="connsiteX2" fmla="*/ 1047750 w 1085850"/>
              <a:gd name="connsiteY2" fmla="*/ 1457325 h 1457325"/>
              <a:gd name="connsiteX3" fmla="*/ 1085850 w 1085850"/>
              <a:gd name="connsiteY3" fmla="*/ 114300 h 1457325"/>
              <a:gd name="connsiteX4" fmla="*/ 76200 w 1085850"/>
              <a:gd name="connsiteY4" fmla="*/ 2857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850" h="1457325">
                <a:moveTo>
                  <a:pt x="28575" y="0"/>
                </a:moveTo>
                <a:lnTo>
                  <a:pt x="0" y="1143000"/>
                </a:lnTo>
                <a:lnTo>
                  <a:pt x="1047750" y="1457325"/>
                </a:lnTo>
                <a:lnTo>
                  <a:pt x="1085850" y="114300"/>
                </a:lnTo>
                <a:lnTo>
                  <a:pt x="76200" y="2857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Freihandform 9"/>
          <p:cNvSpPr/>
          <p:nvPr/>
        </p:nvSpPr>
        <p:spPr>
          <a:xfrm>
            <a:off x="6286500" y="2447925"/>
            <a:ext cx="2028825" cy="333375"/>
          </a:xfrm>
          <a:custGeom>
            <a:avLst/>
            <a:gdLst>
              <a:gd name="connsiteX0" fmla="*/ 0 w 2028825"/>
              <a:gd name="connsiteY0" fmla="*/ 238125 h 333375"/>
              <a:gd name="connsiteX1" fmla="*/ 733425 w 2028825"/>
              <a:gd name="connsiteY1" fmla="*/ 0 h 333375"/>
              <a:gd name="connsiteX2" fmla="*/ 2028825 w 2028825"/>
              <a:gd name="connsiteY2" fmla="*/ 9525 h 333375"/>
              <a:gd name="connsiteX3" fmla="*/ 1019175 w 2028825"/>
              <a:gd name="connsiteY3" fmla="*/ 333375 h 333375"/>
              <a:gd name="connsiteX4" fmla="*/ 962025 w 2028825"/>
              <a:gd name="connsiteY4" fmla="*/ 247650 h 333375"/>
              <a:gd name="connsiteX5" fmla="*/ 1019175 w 2028825"/>
              <a:gd name="connsiteY5" fmla="*/ 333375 h 333375"/>
              <a:gd name="connsiteX0" fmla="*/ 0 w 2028825"/>
              <a:gd name="connsiteY0" fmla="*/ 238125 h 333375"/>
              <a:gd name="connsiteX1" fmla="*/ 733425 w 2028825"/>
              <a:gd name="connsiteY1" fmla="*/ 0 h 333375"/>
              <a:gd name="connsiteX2" fmla="*/ 2028825 w 2028825"/>
              <a:gd name="connsiteY2" fmla="*/ 9525 h 333375"/>
              <a:gd name="connsiteX3" fmla="*/ 1019175 w 2028825"/>
              <a:gd name="connsiteY3" fmla="*/ 333375 h 333375"/>
              <a:gd name="connsiteX4" fmla="*/ 1028700 w 2028825"/>
              <a:gd name="connsiteY4" fmla="*/ 323850 h 333375"/>
              <a:gd name="connsiteX5" fmla="*/ 1019175 w 2028825"/>
              <a:gd name="connsiteY5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8825" h="333375">
                <a:moveTo>
                  <a:pt x="0" y="238125"/>
                </a:moveTo>
                <a:lnTo>
                  <a:pt x="733425" y="0"/>
                </a:lnTo>
                <a:lnTo>
                  <a:pt x="2028825" y="9525"/>
                </a:lnTo>
                <a:lnTo>
                  <a:pt x="1019175" y="333375"/>
                </a:lnTo>
                <a:lnTo>
                  <a:pt x="1028700" y="323850"/>
                </a:lnTo>
                <a:lnTo>
                  <a:pt x="1019175" y="33337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5" name="Text Box 56"/>
          <p:cNvSpPr txBox="1">
            <a:spLocks noChangeArrowheads="1"/>
          </p:cNvSpPr>
          <p:nvPr/>
        </p:nvSpPr>
        <p:spPr bwMode="auto">
          <a:xfrm>
            <a:off x="8676456" y="2559605"/>
            <a:ext cx="3520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x</a:t>
            </a:r>
            <a:endParaRPr lang="de-DE" dirty="0">
              <a:latin typeface="+mj-lt"/>
            </a:endParaRPr>
          </a:p>
        </p:txBody>
      </p:sp>
      <p:sp>
        <p:nvSpPr>
          <p:cNvPr id="146" name="Text Box 56"/>
          <p:cNvSpPr txBox="1">
            <a:spLocks noChangeArrowheads="1"/>
          </p:cNvSpPr>
          <p:nvPr/>
        </p:nvSpPr>
        <p:spPr bwMode="auto">
          <a:xfrm>
            <a:off x="5732124" y="2627620"/>
            <a:ext cx="3520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+mj-lt"/>
              </a:rPr>
              <a:t>y</a:t>
            </a:r>
          </a:p>
        </p:txBody>
      </p:sp>
      <p:sp>
        <p:nvSpPr>
          <p:cNvPr id="147" name="Text Box 56"/>
          <p:cNvSpPr txBox="1">
            <a:spLocks noChangeArrowheads="1"/>
          </p:cNvSpPr>
          <p:nvPr/>
        </p:nvSpPr>
        <p:spPr bwMode="auto">
          <a:xfrm>
            <a:off x="7172284" y="1772816"/>
            <a:ext cx="3520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z</a:t>
            </a:r>
            <a:endParaRPr lang="de-DE" dirty="0">
              <a:latin typeface="+mj-lt"/>
            </a:endParaRPr>
          </a:p>
        </p:txBody>
      </p:sp>
      <p:sp>
        <p:nvSpPr>
          <p:cNvPr id="204830" name="Ellipse 204829"/>
          <p:cNvSpPr/>
          <p:nvPr/>
        </p:nvSpPr>
        <p:spPr>
          <a:xfrm rot="19755623">
            <a:off x="2321345" y="4604979"/>
            <a:ext cx="1098786" cy="582772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6" name="Ellipse 165"/>
          <p:cNvSpPr/>
          <p:nvPr/>
        </p:nvSpPr>
        <p:spPr>
          <a:xfrm rot="19755623">
            <a:off x="2570925" y="4755752"/>
            <a:ext cx="616441" cy="228721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7" name="Line 15"/>
          <p:cNvSpPr>
            <a:spLocks noChangeShapeType="1"/>
          </p:cNvSpPr>
          <p:nvPr/>
        </p:nvSpPr>
        <p:spPr bwMode="auto">
          <a:xfrm rot="10781357" flipH="1">
            <a:off x="2444463" y="4407055"/>
            <a:ext cx="849655" cy="963679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grpSp>
        <p:nvGrpSpPr>
          <p:cNvPr id="77" name="Gruppieren 76"/>
          <p:cNvGrpSpPr/>
          <p:nvPr/>
        </p:nvGrpSpPr>
        <p:grpSpPr>
          <a:xfrm>
            <a:off x="2400300" y="4514850"/>
            <a:ext cx="942975" cy="742950"/>
            <a:chOff x="2400300" y="4514850"/>
            <a:chExt cx="942975" cy="742950"/>
          </a:xfrm>
        </p:grpSpPr>
        <p:sp>
          <p:nvSpPr>
            <p:cNvPr id="71" name="Freihandform 70"/>
            <p:cNvSpPr/>
            <p:nvPr/>
          </p:nvSpPr>
          <p:spPr>
            <a:xfrm>
              <a:off x="2714625" y="4514850"/>
              <a:ext cx="466725" cy="381000"/>
            </a:xfrm>
            <a:custGeom>
              <a:avLst/>
              <a:gdLst>
                <a:gd name="connsiteX0" fmla="*/ 466725 w 466725"/>
                <a:gd name="connsiteY0" fmla="*/ 0 h 381000"/>
                <a:gd name="connsiteX1" fmla="*/ 419100 w 466725"/>
                <a:gd name="connsiteY1" fmla="*/ 9525 h 381000"/>
                <a:gd name="connsiteX2" fmla="*/ 390525 w 466725"/>
                <a:gd name="connsiteY2" fmla="*/ 19050 h 381000"/>
                <a:gd name="connsiteX3" fmla="*/ 323850 w 466725"/>
                <a:gd name="connsiteY3" fmla="*/ 28575 h 381000"/>
                <a:gd name="connsiteX4" fmla="*/ 276225 w 466725"/>
                <a:gd name="connsiteY4" fmla="*/ 38100 h 381000"/>
                <a:gd name="connsiteX5" fmla="*/ 219075 w 466725"/>
                <a:gd name="connsiteY5" fmla="*/ 66675 h 381000"/>
                <a:gd name="connsiteX6" fmla="*/ 161925 w 466725"/>
                <a:gd name="connsiteY6" fmla="*/ 114300 h 381000"/>
                <a:gd name="connsiteX7" fmla="*/ 133350 w 466725"/>
                <a:gd name="connsiteY7" fmla="*/ 123825 h 381000"/>
                <a:gd name="connsiteX8" fmla="*/ 76200 w 466725"/>
                <a:gd name="connsiteY8" fmla="*/ 152400 h 381000"/>
                <a:gd name="connsiteX9" fmla="*/ 0 w 466725"/>
                <a:gd name="connsiteY9" fmla="*/ 238125 h 381000"/>
                <a:gd name="connsiteX10" fmla="*/ 28575 w 466725"/>
                <a:gd name="connsiteY10" fmla="*/ 314325 h 381000"/>
                <a:gd name="connsiteX11" fmla="*/ 95250 w 466725"/>
                <a:gd name="connsiteY11" fmla="*/ 333375 h 381000"/>
                <a:gd name="connsiteX12" fmla="*/ 123825 w 466725"/>
                <a:gd name="connsiteY12" fmla="*/ 342900 h 381000"/>
                <a:gd name="connsiteX13" fmla="*/ 171450 w 466725"/>
                <a:gd name="connsiteY13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6725" h="381000">
                  <a:moveTo>
                    <a:pt x="466725" y="0"/>
                  </a:moveTo>
                  <a:cubicBezTo>
                    <a:pt x="450850" y="3175"/>
                    <a:pt x="434806" y="5598"/>
                    <a:pt x="419100" y="9525"/>
                  </a:cubicBezTo>
                  <a:cubicBezTo>
                    <a:pt x="409360" y="11960"/>
                    <a:pt x="400370" y="17081"/>
                    <a:pt x="390525" y="19050"/>
                  </a:cubicBezTo>
                  <a:cubicBezTo>
                    <a:pt x="368510" y="23453"/>
                    <a:pt x="345995" y="24884"/>
                    <a:pt x="323850" y="28575"/>
                  </a:cubicBezTo>
                  <a:cubicBezTo>
                    <a:pt x="307881" y="31237"/>
                    <a:pt x="292100" y="34925"/>
                    <a:pt x="276225" y="38100"/>
                  </a:cubicBezTo>
                  <a:cubicBezTo>
                    <a:pt x="194333" y="92695"/>
                    <a:pt x="297945" y="27240"/>
                    <a:pt x="219075" y="66675"/>
                  </a:cubicBezTo>
                  <a:cubicBezTo>
                    <a:pt x="156749" y="97838"/>
                    <a:pt x="225122" y="72169"/>
                    <a:pt x="161925" y="114300"/>
                  </a:cubicBezTo>
                  <a:cubicBezTo>
                    <a:pt x="153571" y="119869"/>
                    <a:pt x="142330" y="119335"/>
                    <a:pt x="133350" y="123825"/>
                  </a:cubicBezTo>
                  <a:cubicBezTo>
                    <a:pt x="59492" y="160754"/>
                    <a:pt x="148024" y="128459"/>
                    <a:pt x="76200" y="152400"/>
                  </a:cubicBezTo>
                  <a:cubicBezTo>
                    <a:pt x="10955" y="217645"/>
                    <a:pt x="33994" y="187134"/>
                    <a:pt x="0" y="238125"/>
                  </a:cubicBezTo>
                  <a:cubicBezTo>
                    <a:pt x="5163" y="263941"/>
                    <a:pt x="5216" y="295638"/>
                    <a:pt x="28575" y="314325"/>
                  </a:cubicBezTo>
                  <a:cubicBezTo>
                    <a:pt x="34919" y="319400"/>
                    <a:pt x="92588" y="332614"/>
                    <a:pt x="95250" y="333375"/>
                  </a:cubicBezTo>
                  <a:cubicBezTo>
                    <a:pt x="104904" y="336133"/>
                    <a:pt x="114845" y="338410"/>
                    <a:pt x="123825" y="342900"/>
                  </a:cubicBezTo>
                  <a:cubicBezTo>
                    <a:pt x="147856" y="354916"/>
                    <a:pt x="153731" y="363281"/>
                    <a:pt x="171450" y="3810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3" name="Freihandform 72"/>
            <p:cNvSpPr/>
            <p:nvPr/>
          </p:nvSpPr>
          <p:spPr>
            <a:xfrm>
              <a:off x="2847975" y="4524375"/>
              <a:ext cx="495300" cy="361950"/>
            </a:xfrm>
            <a:custGeom>
              <a:avLst/>
              <a:gdLst>
                <a:gd name="connsiteX0" fmla="*/ 304800 w 495300"/>
                <a:gd name="connsiteY0" fmla="*/ 0 h 361950"/>
                <a:gd name="connsiteX1" fmla="*/ 409575 w 495300"/>
                <a:gd name="connsiteY1" fmla="*/ 28575 h 361950"/>
                <a:gd name="connsiteX2" fmla="*/ 438150 w 495300"/>
                <a:gd name="connsiteY2" fmla="*/ 47625 h 361950"/>
                <a:gd name="connsiteX3" fmla="*/ 457200 w 495300"/>
                <a:gd name="connsiteY3" fmla="*/ 76200 h 361950"/>
                <a:gd name="connsiteX4" fmla="*/ 485775 w 495300"/>
                <a:gd name="connsiteY4" fmla="*/ 95250 h 361950"/>
                <a:gd name="connsiteX5" fmla="*/ 495300 w 495300"/>
                <a:gd name="connsiteY5" fmla="*/ 152400 h 361950"/>
                <a:gd name="connsiteX6" fmla="*/ 485775 w 495300"/>
                <a:gd name="connsiteY6" fmla="*/ 266700 h 361950"/>
                <a:gd name="connsiteX7" fmla="*/ 476250 w 495300"/>
                <a:gd name="connsiteY7" fmla="*/ 295275 h 361950"/>
                <a:gd name="connsiteX8" fmla="*/ 390525 w 495300"/>
                <a:gd name="connsiteY8" fmla="*/ 342900 h 361950"/>
                <a:gd name="connsiteX9" fmla="*/ 342900 w 495300"/>
                <a:gd name="connsiteY9" fmla="*/ 352425 h 361950"/>
                <a:gd name="connsiteX10" fmla="*/ 285750 w 495300"/>
                <a:gd name="connsiteY10" fmla="*/ 361950 h 361950"/>
                <a:gd name="connsiteX11" fmla="*/ 0 w 495300"/>
                <a:gd name="connsiteY11" fmla="*/ 352425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5300" h="361950">
                  <a:moveTo>
                    <a:pt x="304800" y="0"/>
                  </a:moveTo>
                  <a:cubicBezTo>
                    <a:pt x="330360" y="5112"/>
                    <a:pt x="388858" y="14764"/>
                    <a:pt x="409575" y="28575"/>
                  </a:cubicBezTo>
                  <a:lnTo>
                    <a:pt x="438150" y="47625"/>
                  </a:lnTo>
                  <a:cubicBezTo>
                    <a:pt x="444500" y="57150"/>
                    <a:pt x="449105" y="68105"/>
                    <a:pt x="457200" y="76200"/>
                  </a:cubicBezTo>
                  <a:cubicBezTo>
                    <a:pt x="465295" y="84295"/>
                    <a:pt x="480655" y="85011"/>
                    <a:pt x="485775" y="95250"/>
                  </a:cubicBezTo>
                  <a:cubicBezTo>
                    <a:pt x="494412" y="112524"/>
                    <a:pt x="492125" y="133350"/>
                    <a:pt x="495300" y="152400"/>
                  </a:cubicBezTo>
                  <a:cubicBezTo>
                    <a:pt x="492125" y="190500"/>
                    <a:pt x="490828" y="228803"/>
                    <a:pt x="485775" y="266700"/>
                  </a:cubicBezTo>
                  <a:cubicBezTo>
                    <a:pt x="484448" y="276652"/>
                    <a:pt x="483350" y="288175"/>
                    <a:pt x="476250" y="295275"/>
                  </a:cubicBezTo>
                  <a:cubicBezTo>
                    <a:pt x="452602" y="318923"/>
                    <a:pt x="422465" y="334915"/>
                    <a:pt x="390525" y="342900"/>
                  </a:cubicBezTo>
                  <a:cubicBezTo>
                    <a:pt x="374819" y="346827"/>
                    <a:pt x="358828" y="349529"/>
                    <a:pt x="342900" y="352425"/>
                  </a:cubicBezTo>
                  <a:cubicBezTo>
                    <a:pt x="323899" y="355880"/>
                    <a:pt x="304800" y="358775"/>
                    <a:pt x="285750" y="361950"/>
                  </a:cubicBezTo>
                  <a:cubicBezTo>
                    <a:pt x="50826" y="351272"/>
                    <a:pt x="146122" y="352425"/>
                    <a:pt x="0" y="3524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6" name="Freihandform 75"/>
            <p:cNvSpPr/>
            <p:nvPr/>
          </p:nvSpPr>
          <p:spPr>
            <a:xfrm>
              <a:off x="2400300" y="4886047"/>
              <a:ext cx="648202" cy="371753"/>
            </a:xfrm>
            <a:custGeom>
              <a:avLst/>
              <a:gdLst>
                <a:gd name="connsiteX0" fmla="*/ 466725 w 648202"/>
                <a:gd name="connsiteY0" fmla="*/ 278 h 371753"/>
                <a:gd name="connsiteX1" fmla="*/ 247650 w 648202"/>
                <a:gd name="connsiteY1" fmla="*/ 19328 h 371753"/>
                <a:gd name="connsiteX2" fmla="*/ 190500 w 648202"/>
                <a:gd name="connsiteY2" fmla="*/ 38378 h 371753"/>
                <a:gd name="connsiteX3" fmla="*/ 161925 w 648202"/>
                <a:gd name="connsiteY3" fmla="*/ 47903 h 371753"/>
                <a:gd name="connsiteX4" fmla="*/ 76200 w 648202"/>
                <a:gd name="connsiteY4" fmla="*/ 105053 h 371753"/>
                <a:gd name="connsiteX5" fmla="*/ 47625 w 648202"/>
                <a:gd name="connsiteY5" fmla="*/ 124103 h 371753"/>
                <a:gd name="connsiteX6" fmla="*/ 0 w 648202"/>
                <a:gd name="connsiteY6" fmla="*/ 209828 h 371753"/>
                <a:gd name="connsiteX7" fmla="*/ 9525 w 648202"/>
                <a:gd name="connsiteY7" fmla="*/ 276503 h 371753"/>
                <a:gd name="connsiteX8" fmla="*/ 19050 w 648202"/>
                <a:gd name="connsiteY8" fmla="*/ 305078 h 371753"/>
                <a:gd name="connsiteX9" fmla="*/ 47625 w 648202"/>
                <a:gd name="connsiteY9" fmla="*/ 314603 h 371753"/>
                <a:gd name="connsiteX10" fmla="*/ 76200 w 648202"/>
                <a:gd name="connsiteY10" fmla="*/ 333653 h 371753"/>
                <a:gd name="connsiteX11" fmla="*/ 161925 w 648202"/>
                <a:gd name="connsiteY11" fmla="*/ 362228 h 371753"/>
                <a:gd name="connsiteX12" fmla="*/ 190500 w 648202"/>
                <a:gd name="connsiteY12" fmla="*/ 371753 h 371753"/>
                <a:gd name="connsiteX13" fmla="*/ 419100 w 648202"/>
                <a:gd name="connsiteY13" fmla="*/ 343178 h 371753"/>
                <a:gd name="connsiteX14" fmla="*/ 447675 w 648202"/>
                <a:gd name="connsiteY14" fmla="*/ 324128 h 371753"/>
                <a:gd name="connsiteX15" fmla="*/ 504825 w 648202"/>
                <a:gd name="connsiteY15" fmla="*/ 305078 h 371753"/>
                <a:gd name="connsiteX16" fmla="*/ 533400 w 648202"/>
                <a:gd name="connsiteY16" fmla="*/ 276503 h 371753"/>
                <a:gd name="connsiteX17" fmla="*/ 561975 w 648202"/>
                <a:gd name="connsiteY17" fmla="*/ 266978 h 371753"/>
                <a:gd name="connsiteX18" fmla="*/ 571500 w 648202"/>
                <a:gd name="connsiteY18" fmla="*/ 238403 h 371753"/>
                <a:gd name="connsiteX19" fmla="*/ 600075 w 648202"/>
                <a:gd name="connsiteY19" fmla="*/ 228878 h 371753"/>
                <a:gd name="connsiteX20" fmla="*/ 628650 w 648202"/>
                <a:gd name="connsiteY20" fmla="*/ 209828 h 371753"/>
                <a:gd name="connsiteX21" fmla="*/ 628650 w 648202"/>
                <a:gd name="connsiteY21" fmla="*/ 95528 h 371753"/>
                <a:gd name="connsiteX22" fmla="*/ 609600 w 648202"/>
                <a:gd name="connsiteY22" fmla="*/ 66953 h 371753"/>
                <a:gd name="connsiteX23" fmla="*/ 561975 w 648202"/>
                <a:gd name="connsiteY23" fmla="*/ 57428 h 371753"/>
                <a:gd name="connsiteX24" fmla="*/ 504825 w 648202"/>
                <a:gd name="connsiteY24" fmla="*/ 38378 h 371753"/>
                <a:gd name="connsiteX25" fmla="*/ 476250 w 648202"/>
                <a:gd name="connsiteY25" fmla="*/ 28853 h 371753"/>
                <a:gd name="connsiteX26" fmla="*/ 466725 w 648202"/>
                <a:gd name="connsiteY26" fmla="*/ 278 h 37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48202" h="371753">
                  <a:moveTo>
                    <a:pt x="466725" y="278"/>
                  </a:moveTo>
                  <a:cubicBezTo>
                    <a:pt x="428625" y="-1310"/>
                    <a:pt x="309974" y="3747"/>
                    <a:pt x="247650" y="19328"/>
                  </a:cubicBezTo>
                  <a:cubicBezTo>
                    <a:pt x="228169" y="24198"/>
                    <a:pt x="209550" y="32028"/>
                    <a:pt x="190500" y="38378"/>
                  </a:cubicBezTo>
                  <a:cubicBezTo>
                    <a:pt x="180975" y="41553"/>
                    <a:pt x="170279" y="42334"/>
                    <a:pt x="161925" y="47903"/>
                  </a:cubicBezTo>
                  <a:lnTo>
                    <a:pt x="76200" y="105053"/>
                  </a:lnTo>
                  <a:lnTo>
                    <a:pt x="47625" y="124103"/>
                  </a:lnTo>
                  <a:cubicBezTo>
                    <a:pt x="3956" y="189607"/>
                    <a:pt x="16765" y="159533"/>
                    <a:pt x="0" y="209828"/>
                  </a:cubicBezTo>
                  <a:cubicBezTo>
                    <a:pt x="3175" y="232053"/>
                    <a:pt x="5122" y="254488"/>
                    <a:pt x="9525" y="276503"/>
                  </a:cubicBezTo>
                  <a:cubicBezTo>
                    <a:pt x="11494" y="286348"/>
                    <a:pt x="11950" y="297978"/>
                    <a:pt x="19050" y="305078"/>
                  </a:cubicBezTo>
                  <a:cubicBezTo>
                    <a:pt x="26150" y="312178"/>
                    <a:pt x="38645" y="310113"/>
                    <a:pt x="47625" y="314603"/>
                  </a:cubicBezTo>
                  <a:cubicBezTo>
                    <a:pt x="57864" y="319723"/>
                    <a:pt x="65739" y="329004"/>
                    <a:pt x="76200" y="333653"/>
                  </a:cubicBezTo>
                  <a:lnTo>
                    <a:pt x="161925" y="362228"/>
                  </a:lnTo>
                  <a:lnTo>
                    <a:pt x="190500" y="371753"/>
                  </a:lnTo>
                  <a:cubicBezTo>
                    <a:pt x="208717" y="370741"/>
                    <a:pt x="368441" y="376951"/>
                    <a:pt x="419100" y="343178"/>
                  </a:cubicBezTo>
                  <a:cubicBezTo>
                    <a:pt x="428625" y="336828"/>
                    <a:pt x="437214" y="328777"/>
                    <a:pt x="447675" y="324128"/>
                  </a:cubicBezTo>
                  <a:cubicBezTo>
                    <a:pt x="466025" y="315973"/>
                    <a:pt x="504825" y="305078"/>
                    <a:pt x="504825" y="305078"/>
                  </a:cubicBezTo>
                  <a:cubicBezTo>
                    <a:pt x="514350" y="295553"/>
                    <a:pt x="522192" y="283975"/>
                    <a:pt x="533400" y="276503"/>
                  </a:cubicBezTo>
                  <a:cubicBezTo>
                    <a:pt x="541754" y="270934"/>
                    <a:pt x="554875" y="274078"/>
                    <a:pt x="561975" y="266978"/>
                  </a:cubicBezTo>
                  <a:cubicBezTo>
                    <a:pt x="569075" y="259878"/>
                    <a:pt x="564400" y="245503"/>
                    <a:pt x="571500" y="238403"/>
                  </a:cubicBezTo>
                  <a:cubicBezTo>
                    <a:pt x="578600" y="231303"/>
                    <a:pt x="591095" y="233368"/>
                    <a:pt x="600075" y="228878"/>
                  </a:cubicBezTo>
                  <a:cubicBezTo>
                    <a:pt x="610314" y="223758"/>
                    <a:pt x="619125" y="216178"/>
                    <a:pt x="628650" y="209828"/>
                  </a:cubicBezTo>
                  <a:cubicBezTo>
                    <a:pt x="645583" y="159028"/>
                    <a:pt x="662517" y="146328"/>
                    <a:pt x="628650" y="95528"/>
                  </a:cubicBezTo>
                  <a:cubicBezTo>
                    <a:pt x="622300" y="86003"/>
                    <a:pt x="619539" y="72633"/>
                    <a:pt x="609600" y="66953"/>
                  </a:cubicBezTo>
                  <a:cubicBezTo>
                    <a:pt x="595544" y="58921"/>
                    <a:pt x="577594" y="61688"/>
                    <a:pt x="561975" y="57428"/>
                  </a:cubicBezTo>
                  <a:cubicBezTo>
                    <a:pt x="542602" y="52144"/>
                    <a:pt x="523875" y="44728"/>
                    <a:pt x="504825" y="38378"/>
                  </a:cubicBezTo>
                  <a:lnTo>
                    <a:pt x="476250" y="28853"/>
                  </a:lnTo>
                  <a:cubicBezTo>
                    <a:pt x="444663" y="18324"/>
                    <a:pt x="504825" y="1866"/>
                    <a:pt x="466725" y="2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75" name="Text Box 53"/>
          <p:cNvSpPr txBox="1">
            <a:spLocks noChangeArrowheads="1"/>
          </p:cNvSpPr>
          <p:nvPr/>
        </p:nvSpPr>
        <p:spPr bwMode="auto">
          <a:xfrm>
            <a:off x="2915816" y="4557057"/>
            <a:ext cx="317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176" name="Text Box 52"/>
          <p:cNvSpPr txBox="1">
            <a:spLocks noChangeArrowheads="1"/>
          </p:cNvSpPr>
          <p:nvPr/>
        </p:nvSpPr>
        <p:spPr bwMode="auto">
          <a:xfrm>
            <a:off x="2555776" y="4869160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-</a:t>
            </a:r>
          </a:p>
        </p:txBody>
      </p:sp>
      <p:sp>
        <p:nvSpPr>
          <p:cNvPr id="178" name="Text Box 56"/>
          <p:cNvSpPr txBox="1">
            <a:spLocks noChangeArrowheads="1"/>
          </p:cNvSpPr>
          <p:nvPr/>
        </p:nvSpPr>
        <p:spPr bwMode="auto">
          <a:xfrm>
            <a:off x="2231740" y="5301208"/>
            <a:ext cx="324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x</a:t>
            </a:r>
            <a:endParaRPr lang="de-DE" dirty="0">
              <a:latin typeface="+mj-lt"/>
            </a:endParaRPr>
          </a:p>
        </p:txBody>
      </p:sp>
      <p:sp>
        <p:nvSpPr>
          <p:cNvPr id="179" name="Text Box 56"/>
          <p:cNvSpPr txBox="1">
            <a:spLocks noChangeArrowheads="1"/>
          </p:cNvSpPr>
          <p:nvPr/>
        </p:nvSpPr>
        <p:spPr bwMode="auto">
          <a:xfrm>
            <a:off x="3527884" y="5301338"/>
            <a:ext cx="324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z</a:t>
            </a:r>
            <a:endParaRPr lang="de-DE" dirty="0">
              <a:latin typeface="+mj-lt"/>
            </a:endParaRPr>
          </a:p>
        </p:txBody>
      </p:sp>
      <p:sp>
        <p:nvSpPr>
          <p:cNvPr id="180" name="Text Box 56"/>
          <p:cNvSpPr txBox="1">
            <a:spLocks noChangeArrowheads="1"/>
          </p:cNvSpPr>
          <p:nvPr/>
        </p:nvSpPr>
        <p:spPr bwMode="auto">
          <a:xfrm>
            <a:off x="4824028" y="5301208"/>
            <a:ext cx="324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+mj-lt"/>
              </a:rPr>
              <a:t>w</a:t>
            </a:r>
          </a:p>
        </p:txBody>
      </p:sp>
      <p:sp>
        <p:nvSpPr>
          <p:cNvPr id="181" name="Line 15"/>
          <p:cNvSpPr>
            <a:spLocks noChangeShapeType="1"/>
          </p:cNvSpPr>
          <p:nvPr/>
        </p:nvSpPr>
        <p:spPr bwMode="auto">
          <a:xfrm rot="10781357" flipH="1">
            <a:off x="4860020" y="4873930"/>
            <a:ext cx="1758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95" name="Text Box 252"/>
          <p:cNvSpPr txBox="1">
            <a:spLocks noChangeArrowheads="1"/>
          </p:cNvSpPr>
          <p:nvPr/>
        </p:nvSpPr>
        <p:spPr bwMode="auto">
          <a:xfrm>
            <a:off x="1228346" y="4221088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196" name="Text Box 252"/>
          <p:cNvSpPr txBox="1">
            <a:spLocks noChangeArrowheads="1"/>
          </p:cNvSpPr>
          <p:nvPr/>
        </p:nvSpPr>
        <p:spPr bwMode="auto">
          <a:xfrm>
            <a:off x="1619672" y="4211796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-</a:t>
            </a:r>
            <a:endParaRPr lang="de-DE" dirty="0"/>
          </a:p>
        </p:txBody>
      </p:sp>
      <p:sp>
        <p:nvSpPr>
          <p:cNvPr id="197" name="Text Box 252"/>
          <p:cNvSpPr txBox="1">
            <a:spLocks noChangeArrowheads="1"/>
          </p:cNvSpPr>
          <p:nvPr/>
        </p:nvSpPr>
        <p:spPr bwMode="auto">
          <a:xfrm>
            <a:off x="1835696" y="4264754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-</a:t>
            </a:r>
            <a:endParaRPr lang="de-DE" dirty="0"/>
          </a:p>
        </p:txBody>
      </p:sp>
      <p:cxnSp>
        <p:nvCxnSpPr>
          <p:cNvPr id="199" name="Gerade Verbindung mit Pfeil 198"/>
          <p:cNvCxnSpPr/>
          <p:nvPr/>
        </p:nvCxnSpPr>
        <p:spPr>
          <a:xfrm>
            <a:off x="3296725" y="3527326"/>
            <a:ext cx="1026970" cy="737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Gerade Verbindung mit Pfeil 205"/>
          <p:cNvCxnSpPr>
            <a:endCxn id="204812" idx="3"/>
          </p:cNvCxnSpPr>
          <p:nvPr/>
        </p:nvCxnSpPr>
        <p:spPr>
          <a:xfrm>
            <a:off x="1750477" y="3527326"/>
            <a:ext cx="3532806" cy="952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Gerade Verbindung mit Pfeil 208"/>
          <p:cNvCxnSpPr/>
          <p:nvPr/>
        </p:nvCxnSpPr>
        <p:spPr>
          <a:xfrm>
            <a:off x="2353086" y="3527326"/>
            <a:ext cx="3077655" cy="84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Gerade Verbindung mit Pfeil 211"/>
          <p:cNvCxnSpPr/>
          <p:nvPr/>
        </p:nvCxnSpPr>
        <p:spPr>
          <a:xfrm>
            <a:off x="3296725" y="3545488"/>
            <a:ext cx="2303824" cy="756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Gerade Verbindung mit Pfeil 214"/>
          <p:cNvCxnSpPr/>
          <p:nvPr/>
        </p:nvCxnSpPr>
        <p:spPr>
          <a:xfrm>
            <a:off x="4240364" y="3563650"/>
            <a:ext cx="1627780" cy="731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 Box 252"/>
          <p:cNvSpPr txBox="1">
            <a:spLocks noChangeArrowheads="1"/>
          </p:cNvSpPr>
          <p:nvPr/>
        </p:nvSpPr>
        <p:spPr bwMode="auto">
          <a:xfrm>
            <a:off x="4855622" y="4135363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220" name="Text Box 252"/>
          <p:cNvSpPr txBox="1">
            <a:spLocks noChangeArrowheads="1"/>
          </p:cNvSpPr>
          <p:nvPr/>
        </p:nvSpPr>
        <p:spPr bwMode="auto">
          <a:xfrm>
            <a:off x="5102478" y="4005064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221" name="Text Box 252"/>
          <p:cNvSpPr txBox="1">
            <a:spLocks noChangeArrowheads="1"/>
          </p:cNvSpPr>
          <p:nvPr/>
        </p:nvSpPr>
        <p:spPr bwMode="auto">
          <a:xfrm>
            <a:off x="5359661" y="3988053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+</a:t>
            </a:r>
          </a:p>
        </p:txBody>
      </p:sp>
      <p:sp>
        <p:nvSpPr>
          <p:cNvPr id="222" name="Text Box 252"/>
          <p:cNvSpPr txBox="1">
            <a:spLocks noChangeArrowheads="1"/>
          </p:cNvSpPr>
          <p:nvPr/>
        </p:nvSpPr>
        <p:spPr bwMode="auto">
          <a:xfrm>
            <a:off x="5588828" y="3947606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223" name="Text Box 252"/>
          <p:cNvSpPr txBox="1">
            <a:spLocks noChangeArrowheads="1"/>
          </p:cNvSpPr>
          <p:nvPr/>
        </p:nvSpPr>
        <p:spPr bwMode="auto">
          <a:xfrm>
            <a:off x="3592786" y="4116597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-</a:t>
            </a:r>
            <a:endParaRPr lang="de-DE" dirty="0"/>
          </a:p>
        </p:txBody>
      </p:sp>
      <p:sp>
        <p:nvSpPr>
          <p:cNvPr id="224" name="Text Box 252"/>
          <p:cNvSpPr txBox="1">
            <a:spLocks noChangeArrowheads="1"/>
          </p:cNvSpPr>
          <p:nvPr/>
        </p:nvSpPr>
        <p:spPr bwMode="auto">
          <a:xfrm>
            <a:off x="3650551" y="3966785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225" name="Text Box 252"/>
          <p:cNvSpPr txBox="1">
            <a:spLocks noChangeArrowheads="1"/>
          </p:cNvSpPr>
          <p:nvPr/>
        </p:nvSpPr>
        <p:spPr bwMode="auto">
          <a:xfrm>
            <a:off x="3909483" y="3920817"/>
            <a:ext cx="261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-</a:t>
            </a:r>
            <a:endParaRPr lang="de-DE" dirty="0"/>
          </a:p>
        </p:txBody>
      </p:sp>
      <p:sp>
        <p:nvSpPr>
          <p:cNvPr id="226" name="Text Box 252"/>
          <p:cNvSpPr txBox="1">
            <a:spLocks noChangeArrowheads="1"/>
          </p:cNvSpPr>
          <p:nvPr/>
        </p:nvSpPr>
        <p:spPr bwMode="auto">
          <a:xfrm>
            <a:off x="4190617" y="3909327"/>
            <a:ext cx="3193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122" name="Text Box 70"/>
          <p:cNvSpPr txBox="1">
            <a:spLocks noChangeArrowheads="1"/>
          </p:cNvSpPr>
          <p:nvPr/>
        </p:nvSpPr>
        <p:spPr bwMode="auto">
          <a:xfrm>
            <a:off x="276343" y="3517927"/>
            <a:ext cx="11766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dirty="0" smtClean="0">
                <a:latin typeface="CMU Sans Serif" pitchFamily="50" charset="0"/>
              </a:rPr>
              <a:t>Encoding</a:t>
            </a:r>
            <a:endParaRPr lang="de-DE" b="1" i="1" dirty="0">
              <a:latin typeface="CMU Sans Serif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2"/>
          <a:stretch/>
        </p:blipFill>
        <p:spPr>
          <a:xfrm>
            <a:off x="7421284" y="4260165"/>
            <a:ext cx="1466850" cy="1665189"/>
          </a:xfrm>
          <a:prstGeom prst="rect">
            <a:avLst/>
          </a:prstGeom>
        </p:spPr>
      </p:pic>
      <p:sp>
        <p:nvSpPr>
          <p:cNvPr id="129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755650" y="6572250"/>
            <a:ext cx="7272338" cy="2889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F. Zotter: Ambisonic Audio Effects                        DAFx 2015</a:t>
            </a:r>
            <a:endParaRPr lang="de-DE" dirty="0"/>
          </a:p>
        </p:txBody>
      </p:sp>
      <p:sp>
        <p:nvSpPr>
          <p:cNvPr id="130" name="Textfeld 129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1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22</a:t>
            </a:r>
            <a:endParaRPr lang="de-DE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z="1200" b="1" i="1" noProof="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GB" sz="1200" b="1" i="1" noProof="0" dirty="0" smtClean="0">
                <a:solidFill>
                  <a:schemeClr val="accent2"/>
                </a:solidFill>
              </a:rPr>
              <a:t>Interior homogeneous fields:			exterior homogeneous fields:</a:t>
            </a:r>
          </a:p>
          <a:p>
            <a:pPr>
              <a:buFontTx/>
              <a:buNone/>
            </a:pPr>
            <a:endParaRPr lang="en-GB" sz="1200" b="1" i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noProof="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noProof="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noProof="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noProof="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noProof="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noProof="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noProof="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sz="1200" b="1" i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GB" sz="2000" b="1" i="1" noProof="0" dirty="0" smtClean="0">
                <a:solidFill>
                  <a:schemeClr val="accent2"/>
                </a:solidFill>
              </a:rPr>
              <a:t>Rigid array surface delivers </a:t>
            </a:r>
            <a:r>
              <a:rPr lang="en-GB" sz="2000" b="1" i="1" noProof="0" dirty="0" err="1" smtClean="0">
                <a:solidFill>
                  <a:schemeClr val="accent2"/>
                </a:solidFill>
              </a:rPr>
              <a:t>cnm</a:t>
            </a:r>
            <a:r>
              <a:rPr lang="en-GB" sz="2000" b="1" i="1" noProof="0" dirty="0" smtClean="0">
                <a:solidFill>
                  <a:schemeClr val="accent2"/>
                </a:solidFill>
              </a:rPr>
              <a:t> from </a:t>
            </a:r>
            <a:r>
              <a:rPr lang="en-GB" sz="2000" b="1" i="1" noProof="0" dirty="0" err="1" smtClean="0">
                <a:solidFill>
                  <a:schemeClr val="accent2"/>
                </a:solidFill>
              </a:rPr>
              <a:t>bnm</a:t>
            </a:r>
            <a:r>
              <a:rPr lang="en-GB" sz="2000" b="1" i="1" noProof="0" dirty="0" smtClean="0">
                <a:solidFill>
                  <a:schemeClr val="accent2"/>
                </a:solidFill>
              </a:rPr>
              <a:t> by boundary condition</a:t>
            </a:r>
            <a:endParaRPr lang="en-GB" b="1" i="1" noProof="0" dirty="0">
              <a:solidFill>
                <a:schemeClr val="accent2"/>
              </a:solidFill>
            </a:endParaRPr>
          </a:p>
        </p:txBody>
      </p:sp>
      <p:pic>
        <p:nvPicPr>
          <p:cNvPr id="171012" name="Picture 4" descr="sh_r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2209800"/>
            <a:ext cx="50831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Picture 5" descr="sh_rad_incomin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50831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6" descr="Eckige Klammer links/rechts: TexPoint Displa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703388"/>
            <a:ext cx="3214687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4C8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</p:pic>
      <p:pic>
        <p:nvPicPr>
          <p:cNvPr id="171015" name="Picture 7" descr="Eckige Klammer links/rechts: TexPoint Display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700213"/>
            <a:ext cx="32718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4C8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332457"/>
            <a:ext cx="8569325" cy="576263"/>
          </a:xfrm>
        </p:spPr>
        <p:txBody>
          <a:bodyPr/>
          <a:lstStyle/>
          <a:p>
            <a:r>
              <a:rPr lang="en-GB" sz="2800" dirty="0" smtClean="0"/>
              <a:t>Higher-order </a:t>
            </a:r>
            <a:r>
              <a:rPr lang="en-GB" sz="2800" dirty="0" err="1" smtClean="0"/>
              <a:t>Ambisonic</a:t>
            </a:r>
            <a:r>
              <a:rPr lang="en-GB" sz="2800" dirty="0" smtClean="0"/>
              <a:t> recording</a:t>
            </a:r>
            <a:endParaRPr lang="de-AT" sz="2800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755650" y="6572250"/>
            <a:ext cx="7272338" cy="288925"/>
          </a:xfrm>
        </p:spPr>
        <p:txBody>
          <a:bodyPr/>
          <a:lstStyle/>
          <a:p>
            <a:r>
              <a:rPr lang="en-US" smtClean="0"/>
              <a:t>F. Zotter: Ambisonic Audio Effects                        DAFx 2015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18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6592" y="3861048"/>
            <a:ext cx="4826452" cy="26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6592" y="3861048"/>
            <a:ext cx="4826452" cy="26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6592" y="3861048"/>
            <a:ext cx="4826452" cy="26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8508" y="3861048"/>
            <a:ext cx="4826452" cy="26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6592" y="3861048"/>
            <a:ext cx="4826452" cy="26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6590" y="3861048"/>
            <a:ext cx="4826452" cy="26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de-DE" smtClean="0"/>
              <a:t>F. Zotter: Ambisonic Audio Effects                        DAFx 2015</a:t>
            </a:r>
            <a:endParaRPr lang="de-DE" altLang="de-DE" dirty="0"/>
          </a:p>
        </p:txBody>
      </p:sp>
      <p:sp>
        <p:nvSpPr>
          <p:cNvPr id="52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altLang="de-DE" dirty="0" smtClean="0"/>
              <a:t>23</a:t>
            </a:r>
            <a:endParaRPr lang="de-DE" altLang="de-DE" dirty="0"/>
          </a:p>
        </p:txBody>
      </p:sp>
      <p:sp>
        <p:nvSpPr>
          <p:cNvPr id="29" name="Ellipse 28"/>
          <p:cNvSpPr/>
          <p:nvPr/>
        </p:nvSpPr>
        <p:spPr>
          <a:xfrm>
            <a:off x="1547813" y="1844675"/>
            <a:ext cx="1008062" cy="10080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643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de-DE" sz="2400" dirty="0" smtClean="0"/>
              <a:t>Higher-order </a:t>
            </a:r>
            <a:r>
              <a:rPr lang="de-DE" altLang="de-DE" sz="2400" dirty="0" err="1" smtClean="0"/>
              <a:t>Ambisonic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recording</a:t>
            </a:r>
            <a:endParaRPr lang="de-DE" altLang="de-DE" sz="2400" dirty="0"/>
          </a:p>
        </p:txBody>
      </p:sp>
      <p:grpSp>
        <p:nvGrpSpPr>
          <p:cNvPr id="112644" name="Gruppieren 3"/>
          <p:cNvGrpSpPr>
            <a:grpSpLocks/>
          </p:cNvGrpSpPr>
          <p:nvPr/>
        </p:nvGrpSpPr>
        <p:grpSpPr bwMode="auto">
          <a:xfrm>
            <a:off x="1827213" y="1944688"/>
            <a:ext cx="127000" cy="142875"/>
            <a:chOff x="1907704" y="4068020"/>
            <a:chExt cx="216024" cy="242770"/>
          </a:xfrm>
        </p:grpSpPr>
        <p:sp>
          <p:nvSpPr>
            <p:cNvPr id="5" name="Ellipse 4"/>
            <p:cNvSpPr/>
            <p:nvPr/>
          </p:nvSpPr>
          <p:spPr>
            <a:xfrm>
              <a:off x="1907704" y="4076111"/>
              <a:ext cx="216024" cy="215796"/>
            </a:xfrm>
            <a:prstGeom prst="ellipse">
              <a:avLst/>
            </a:prstGeom>
            <a:noFill/>
            <a:ln w="158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6" name="Gerade Verbindung 5"/>
            <p:cNvCxnSpPr/>
            <p:nvPr/>
          </p:nvCxnSpPr>
          <p:spPr>
            <a:xfrm rot="5400000">
              <a:off x="1786318" y="4189406"/>
              <a:ext cx="242770" cy="0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647" name="Gruppieren 6"/>
          <p:cNvGrpSpPr>
            <a:grpSpLocks/>
          </p:cNvGrpSpPr>
          <p:nvPr/>
        </p:nvGrpSpPr>
        <p:grpSpPr bwMode="auto">
          <a:xfrm>
            <a:off x="1763713" y="2349500"/>
            <a:ext cx="128587" cy="142875"/>
            <a:chOff x="1907704" y="4068020"/>
            <a:chExt cx="216024" cy="242770"/>
          </a:xfrm>
        </p:grpSpPr>
        <p:sp>
          <p:nvSpPr>
            <p:cNvPr id="8" name="Ellipse 7"/>
            <p:cNvSpPr/>
            <p:nvPr/>
          </p:nvSpPr>
          <p:spPr>
            <a:xfrm>
              <a:off x="1907704" y="4076113"/>
              <a:ext cx="216024" cy="215796"/>
            </a:xfrm>
            <a:prstGeom prst="ellipse">
              <a:avLst/>
            </a:prstGeom>
            <a:noFill/>
            <a:ln w="158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9" name="Gerade Verbindung 8"/>
            <p:cNvCxnSpPr/>
            <p:nvPr/>
          </p:nvCxnSpPr>
          <p:spPr>
            <a:xfrm rot="5400000">
              <a:off x="1786318" y="4189406"/>
              <a:ext cx="242770" cy="0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650" name="Gruppieren 9"/>
          <p:cNvGrpSpPr>
            <a:grpSpLocks/>
          </p:cNvGrpSpPr>
          <p:nvPr/>
        </p:nvGrpSpPr>
        <p:grpSpPr bwMode="auto">
          <a:xfrm>
            <a:off x="1854200" y="2636838"/>
            <a:ext cx="127000" cy="144462"/>
            <a:chOff x="1907704" y="4068020"/>
            <a:chExt cx="216024" cy="242770"/>
          </a:xfrm>
        </p:grpSpPr>
        <p:sp>
          <p:nvSpPr>
            <p:cNvPr id="11" name="Ellipse 10"/>
            <p:cNvSpPr/>
            <p:nvPr/>
          </p:nvSpPr>
          <p:spPr>
            <a:xfrm>
              <a:off x="1907704" y="4076023"/>
              <a:ext cx="216024" cy="216094"/>
            </a:xfrm>
            <a:prstGeom prst="ellipse">
              <a:avLst/>
            </a:prstGeom>
            <a:noFill/>
            <a:ln w="158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12" name="Gerade Verbindung 11"/>
            <p:cNvCxnSpPr/>
            <p:nvPr/>
          </p:nvCxnSpPr>
          <p:spPr>
            <a:xfrm rot="5400000">
              <a:off x="1786319" y="4189405"/>
              <a:ext cx="242770" cy="0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653" name="Gruppieren 12"/>
          <p:cNvGrpSpPr>
            <a:grpSpLocks/>
          </p:cNvGrpSpPr>
          <p:nvPr/>
        </p:nvGrpSpPr>
        <p:grpSpPr bwMode="auto">
          <a:xfrm flipH="1" flipV="1">
            <a:off x="2168525" y="2592388"/>
            <a:ext cx="128588" cy="144462"/>
            <a:chOff x="1907704" y="4068020"/>
            <a:chExt cx="216024" cy="242770"/>
          </a:xfrm>
        </p:grpSpPr>
        <p:sp>
          <p:nvSpPr>
            <p:cNvPr id="14" name="Ellipse 13"/>
            <p:cNvSpPr/>
            <p:nvPr/>
          </p:nvSpPr>
          <p:spPr>
            <a:xfrm flipH="1">
              <a:off x="1907704" y="4076023"/>
              <a:ext cx="216024" cy="216094"/>
            </a:xfrm>
            <a:prstGeom prst="ellipse">
              <a:avLst/>
            </a:prstGeom>
            <a:noFill/>
            <a:ln w="158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15" name="Gerade Verbindung 14"/>
            <p:cNvCxnSpPr/>
            <p:nvPr/>
          </p:nvCxnSpPr>
          <p:spPr>
            <a:xfrm rot="5400000">
              <a:off x="1786319" y="4189405"/>
              <a:ext cx="242770" cy="0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656" name="Gruppieren 15"/>
          <p:cNvGrpSpPr>
            <a:grpSpLocks/>
          </p:cNvGrpSpPr>
          <p:nvPr/>
        </p:nvGrpSpPr>
        <p:grpSpPr bwMode="auto">
          <a:xfrm flipH="1">
            <a:off x="2259013" y="2286000"/>
            <a:ext cx="128587" cy="144463"/>
            <a:chOff x="1907704" y="4068020"/>
            <a:chExt cx="216024" cy="242770"/>
          </a:xfrm>
        </p:grpSpPr>
        <p:sp>
          <p:nvSpPr>
            <p:cNvPr id="17" name="Ellipse 16"/>
            <p:cNvSpPr/>
            <p:nvPr/>
          </p:nvSpPr>
          <p:spPr>
            <a:xfrm flipH="1">
              <a:off x="1907704" y="4076024"/>
              <a:ext cx="216024" cy="216090"/>
            </a:xfrm>
            <a:prstGeom prst="ellipse">
              <a:avLst/>
            </a:prstGeom>
            <a:noFill/>
            <a:ln w="158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18" name="Gerade Verbindung 17"/>
            <p:cNvCxnSpPr/>
            <p:nvPr/>
          </p:nvCxnSpPr>
          <p:spPr>
            <a:xfrm rot="5400000">
              <a:off x="1786320" y="4189406"/>
              <a:ext cx="242770" cy="0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659" name="Gruppieren 18"/>
          <p:cNvGrpSpPr>
            <a:grpSpLocks/>
          </p:cNvGrpSpPr>
          <p:nvPr/>
        </p:nvGrpSpPr>
        <p:grpSpPr bwMode="auto">
          <a:xfrm flipH="1" flipV="1">
            <a:off x="2185988" y="1944688"/>
            <a:ext cx="128587" cy="142875"/>
            <a:chOff x="1907704" y="4068020"/>
            <a:chExt cx="216024" cy="242770"/>
          </a:xfrm>
        </p:grpSpPr>
        <p:sp>
          <p:nvSpPr>
            <p:cNvPr id="20" name="Ellipse 19"/>
            <p:cNvSpPr/>
            <p:nvPr/>
          </p:nvSpPr>
          <p:spPr>
            <a:xfrm flipH="1">
              <a:off x="1907704" y="4076113"/>
              <a:ext cx="216024" cy="215796"/>
            </a:xfrm>
            <a:prstGeom prst="ellipse">
              <a:avLst/>
            </a:prstGeom>
            <a:noFill/>
            <a:ln w="158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de-DE" altLang="de-DE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21" name="Gerade Verbindung 20"/>
            <p:cNvCxnSpPr/>
            <p:nvPr/>
          </p:nvCxnSpPr>
          <p:spPr>
            <a:xfrm rot="5400000">
              <a:off x="1786320" y="4189404"/>
              <a:ext cx="242770" cy="0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hteck 25"/>
          <p:cNvSpPr/>
          <p:nvPr/>
        </p:nvSpPr>
        <p:spPr>
          <a:xfrm>
            <a:off x="4932363" y="1484313"/>
            <a:ext cx="576262" cy="288925"/>
          </a:xfrm>
          <a:prstGeom prst="rect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000000"/>
                </a:solidFill>
                <a:latin typeface="CMU Sans Serif" pitchFamily="50" charset="0"/>
              </a:rPr>
              <a:t>H</a:t>
            </a:r>
            <a:r>
              <a:rPr lang="de-DE" altLang="de-DE" sz="1600" baseline="-25000" dirty="0">
                <a:solidFill>
                  <a:srgbClr val="000000"/>
                </a:solidFill>
                <a:latin typeface="CMU Sans Serif" pitchFamily="50" charset="0"/>
              </a:rPr>
              <a:t>0</a:t>
            </a:r>
            <a:r>
              <a:rPr lang="de-DE" altLang="de-DE" sz="1600" baseline="30000" dirty="0">
                <a:solidFill>
                  <a:srgbClr val="000000"/>
                </a:solidFill>
                <a:latin typeface="CMU Sans Serif" pitchFamily="50" charset="0"/>
              </a:rPr>
              <a:t>-1</a:t>
            </a:r>
          </a:p>
        </p:txBody>
      </p:sp>
      <p:cxnSp>
        <p:nvCxnSpPr>
          <p:cNvPr id="27" name="Gerade Verbindung mit Pfeil 26"/>
          <p:cNvCxnSpPr>
            <a:endCxn id="26" idx="1"/>
          </p:cNvCxnSpPr>
          <p:nvPr/>
        </p:nvCxnSpPr>
        <p:spPr>
          <a:xfrm>
            <a:off x="4572000" y="1628775"/>
            <a:ext cx="360363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5508625" y="1628775"/>
            <a:ext cx="239713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3635375" y="1484313"/>
            <a:ext cx="936625" cy="187325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>
                <a:solidFill>
                  <a:srgbClr val="000000"/>
                </a:solidFill>
                <a:latin typeface="CMU Sans Serif" pitchFamily="50" charset="0"/>
              </a:rPr>
              <a:t>M</a:t>
            </a:r>
            <a:endParaRPr lang="de-DE" altLang="de-DE" baseline="30000">
              <a:solidFill>
                <a:srgbClr val="000000"/>
              </a:solidFill>
              <a:latin typeface="CMU Sans Serif" pitchFamily="50" charset="0"/>
            </a:endParaRPr>
          </a:p>
        </p:txBody>
      </p:sp>
      <p:cxnSp>
        <p:nvCxnSpPr>
          <p:cNvPr id="58" name="Gerade Verbindung mit Pfeil 57"/>
          <p:cNvCxnSpPr/>
          <p:nvPr/>
        </p:nvCxnSpPr>
        <p:spPr>
          <a:xfrm>
            <a:off x="2484438" y="2133600"/>
            <a:ext cx="1150937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>
            <a:off x="2411413" y="1989138"/>
            <a:ext cx="1223962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>
            <a:off x="2411413" y="2708275"/>
            <a:ext cx="1223962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 rot="5400000">
            <a:off x="2914650" y="2420938"/>
            <a:ext cx="288925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hteck 86"/>
          <p:cNvSpPr/>
          <p:nvPr/>
        </p:nvSpPr>
        <p:spPr>
          <a:xfrm>
            <a:off x="4932363" y="1844675"/>
            <a:ext cx="576262" cy="288925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000000"/>
                </a:solidFill>
                <a:latin typeface="CMU Sans Serif" pitchFamily="50" charset="0"/>
              </a:rPr>
              <a:t>H</a:t>
            </a:r>
            <a:r>
              <a:rPr lang="de-DE" altLang="de-DE" sz="1600" baseline="-25000" dirty="0">
                <a:solidFill>
                  <a:srgbClr val="000000"/>
                </a:solidFill>
                <a:latin typeface="CMU Sans Serif" pitchFamily="50" charset="0"/>
              </a:rPr>
              <a:t>1</a:t>
            </a:r>
            <a:r>
              <a:rPr lang="de-DE" altLang="de-DE" sz="1600" baseline="30000" dirty="0">
                <a:solidFill>
                  <a:srgbClr val="000000"/>
                </a:solidFill>
                <a:latin typeface="CMU Sans Serif" pitchFamily="50" charset="0"/>
              </a:rPr>
              <a:t>-1</a:t>
            </a:r>
          </a:p>
        </p:txBody>
      </p:sp>
      <p:cxnSp>
        <p:nvCxnSpPr>
          <p:cNvPr id="88" name="Gerade Verbindung mit Pfeil 87"/>
          <p:cNvCxnSpPr>
            <a:endCxn id="87" idx="1"/>
          </p:cNvCxnSpPr>
          <p:nvPr/>
        </p:nvCxnSpPr>
        <p:spPr>
          <a:xfrm>
            <a:off x="4572000" y="1989138"/>
            <a:ext cx="360363" cy="158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/>
          <p:cNvCxnSpPr/>
          <p:nvPr/>
        </p:nvCxnSpPr>
        <p:spPr>
          <a:xfrm>
            <a:off x="5508625" y="1989138"/>
            <a:ext cx="239713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hteck 89"/>
          <p:cNvSpPr/>
          <p:nvPr/>
        </p:nvSpPr>
        <p:spPr>
          <a:xfrm>
            <a:off x="4932363" y="2205038"/>
            <a:ext cx="576262" cy="287337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000000"/>
                </a:solidFill>
                <a:latin typeface="CMU Sans Serif" pitchFamily="50" charset="0"/>
              </a:rPr>
              <a:t>H</a:t>
            </a:r>
            <a:r>
              <a:rPr lang="de-DE" altLang="de-DE" sz="1600" baseline="-25000" dirty="0">
                <a:solidFill>
                  <a:srgbClr val="000000"/>
                </a:solidFill>
                <a:latin typeface="CMU Sans Serif" pitchFamily="50" charset="0"/>
              </a:rPr>
              <a:t>1</a:t>
            </a:r>
            <a:r>
              <a:rPr lang="de-DE" altLang="de-DE" sz="1600" baseline="30000" dirty="0">
                <a:solidFill>
                  <a:srgbClr val="000000"/>
                </a:solidFill>
                <a:latin typeface="CMU Sans Serif" pitchFamily="50" charset="0"/>
              </a:rPr>
              <a:t>-1</a:t>
            </a:r>
          </a:p>
        </p:txBody>
      </p:sp>
      <p:cxnSp>
        <p:nvCxnSpPr>
          <p:cNvPr id="91" name="Gerade Verbindung mit Pfeil 90"/>
          <p:cNvCxnSpPr>
            <a:endCxn id="90" idx="1"/>
          </p:cNvCxnSpPr>
          <p:nvPr/>
        </p:nvCxnSpPr>
        <p:spPr>
          <a:xfrm>
            <a:off x="4572000" y="2349500"/>
            <a:ext cx="360363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>
            <a:off x="5508625" y="2349500"/>
            <a:ext cx="239713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hteck 95"/>
          <p:cNvSpPr/>
          <p:nvPr/>
        </p:nvSpPr>
        <p:spPr>
          <a:xfrm>
            <a:off x="4932363" y="3068638"/>
            <a:ext cx="576262" cy="288925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000000"/>
                </a:solidFill>
                <a:latin typeface="CMU Sans Serif" pitchFamily="50" charset="0"/>
              </a:rPr>
              <a:t>H</a:t>
            </a:r>
            <a:r>
              <a:rPr lang="de-DE" altLang="de-DE" sz="1600" baseline="-25000" dirty="0">
                <a:solidFill>
                  <a:srgbClr val="000000"/>
                </a:solidFill>
                <a:latin typeface="CMU Sans Serif" pitchFamily="50" charset="0"/>
              </a:rPr>
              <a:t>n</a:t>
            </a:r>
            <a:r>
              <a:rPr lang="de-DE" altLang="de-DE" sz="1600" baseline="30000" dirty="0">
                <a:solidFill>
                  <a:srgbClr val="000000"/>
                </a:solidFill>
                <a:latin typeface="CMU Sans Serif" pitchFamily="50" charset="0"/>
              </a:rPr>
              <a:t>-1</a:t>
            </a:r>
          </a:p>
        </p:txBody>
      </p:sp>
      <p:cxnSp>
        <p:nvCxnSpPr>
          <p:cNvPr id="97" name="Gerade Verbindung mit Pfeil 96"/>
          <p:cNvCxnSpPr>
            <a:endCxn id="96" idx="1"/>
          </p:cNvCxnSpPr>
          <p:nvPr/>
        </p:nvCxnSpPr>
        <p:spPr>
          <a:xfrm>
            <a:off x="4572000" y="3213100"/>
            <a:ext cx="360363" cy="15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/>
          <p:nvPr/>
        </p:nvCxnSpPr>
        <p:spPr>
          <a:xfrm>
            <a:off x="5508625" y="3213100"/>
            <a:ext cx="239713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/>
          <p:cNvCxnSpPr/>
          <p:nvPr/>
        </p:nvCxnSpPr>
        <p:spPr>
          <a:xfrm rot="5400000">
            <a:off x="5076031" y="2780507"/>
            <a:ext cx="287337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0" name="Picture 36" descr="sharmon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8696"/>
          <a:stretch>
            <a:fillRect/>
          </a:stretch>
        </p:blipFill>
        <p:spPr bwMode="auto">
          <a:xfrm>
            <a:off x="6011863" y="1493838"/>
            <a:ext cx="27305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Rechteck 101"/>
          <p:cNvSpPr/>
          <p:nvPr/>
        </p:nvSpPr>
        <p:spPr>
          <a:xfrm>
            <a:off x="6372225" y="2413000"/>
            <a:ext cx="2016125" cy="250825"/>
          </a:xfrm>
          <a:prstGeom prst="rect">
            <a:avLst/>
          </a:prstGeom>
          <a:noFill/>
          <a:ln w="25400" cmpd="sng">
            <a:solidFill>
              <a:srgbClr val="0AD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3" name="Rechteck 102"/>
          <p:cNvSpPr/>
          <p:nvPr/>
        </p:nvSpPr>
        <p:spPr>
          <a:xfrm>
            <a:off x="6659563" y="2133600"/>
            <a:ext cx="1441450" cy="250825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4" name="Rechteck 103"/>
          <p:cNvSpPr/>
          <p:nvPr/>
        </p:nvSpPr>
        <p:spPr>
          <a:xfrm>
            <a:off x="6948488" y="1854200"/>
            <a:ext cx="863600" cy="252413"/>
          </a:xfrm>
          <a:prstGeom prst="rect">
            <a:avLst/>
          </a:prstGeom>
          <a:noFill/>
          <a:ln w="2540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5" name="Rechteck 104"/>
          <p:cNvSpPr/>
          <p:nvPr/>
        </p:nvSpPr>
        <p:spPr>
          <a:xfrm>
            <a:off x="7235825" y="1574800"/>
            <a:ext cx="288925" cy="252413"/>
          </a:xfrm>
          <a:prstGeom prst="rect">
            <a:avLst/>
          </a:prstGeom>
          <a:noFill/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6" name="Rechteck 105"/>
          <p:cNvSpPr/>
          <p:nvPr/>
        </p:nvSpPr>
        <p:spPr>
          <a:xfrm>
            <a:off x="6084888" y="2690813"/>
            <a:ext cx="2590800" cy="252412"/>
          </a:xfrm>
          <a:prstGeom prst="rect">
            <a:avLst/>
          </a:prstGeom>
          <a:noFill/>
          <a:ln w="25400" cmpd="sng">
            <a:solidFill>
              <a:srgbClr val="D90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7" name="Rechteck 106"/>
          <p:cNvSpPr/>
          <p:nvPr/>
        </p:nvSpPr>
        <p:spPr>
          <a:xfrm>
            <a:off x="5867400" y="2970213"/>
            <a:ext cx="3025775" cy="252412"/>
          </a:xfrm>
          <a:prstGeom prst="rect">
            <a:avLst/>
          </a:prstGeom>
          <a:noFill/>
          <a:ln w="25400" cmpd="sng">
            <a:solidFill>
              <a:srgbClr val="D8D81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8" name="Rechteck 107"/>
          <p:cNvSpPr/>
          <p:nvPr/>
        </p:nvSpPr>
        <p:spPr>
          <a:xfrm>
            <a:off x="5795963" y="3141663"/>
            <a:ext cx="3168650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de-DE" alt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2689" name="Textfeld 108"/>
          <p:cNvSpPr txBox="1">
            <a:spLocks noChangeArrowheads="1"/>
          </p:cNvSpPr>
          <p:nvPr/>
        </p:nvSpPr>
        <p:spPr bwMode="auto">
          <a:xfrm>
            <a:off x="1691680" y="3111351"/>
            <a:ext cx="1854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2400" dirty="0" smtClean="0">
                <a:latin typeface="CMU Sans Serif" pitchFamily="50" charset="0"/>
              </a:rPr>
              <a:t>radial </a:t>
            </a:r>
            <a:r>
              <a:rPr lang="de-DE" altLang="de-DE" sz="2400" dirty="0" err="1" smtClean="0">
                <a:latin typeface="CMU Sans Serif" pitchFamily="50" charset="0"/>
              </a:rPr>
              <a:t>filters</a:t>
            </a:r>
            <a:endParaRPr lang="de-DE" altLang="de-DE" sz="2400" dirty="0">
              <a:latin typeface="CMU Sans Serif" pitchFamily="50" charset="0"/>
            </a:endParaRPr>
          </a:p>
        </p:txBody>
      </p:sp>
      <p:pic>
        <p:nvPicPr>
          <p:cNvPr id="112692" name="Picture 5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50" y="3452961"/>
            <a:ext cx="50101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2" name="Gruppieren 112671"/>
          <p:cNvGrpSpPr/>
          <p:nvPr/>
        </p:nvGrpSpPr>
        <p:grpSpPr>
          <a:xfrm>
            <a:off x="7308304" y="4665133"/>
            <a:ext cx="1295400" cy="1363134"/>
            <a:chOff x="7308304" y="4665133"/>
            <a:chExt cx="1295400" cy="1363134"/>
          </a:xfrm>
        </p:grpSpPr>
        <p:sp>
          <p:nvSpPr>
            <p:cNvPr id="25" name="Freihandform 24"/>
            <p:cNvSpPr/>
            <p:nvPr/>
          </p:nvSpPr>
          <p:spPr>
            <a:xfrm>
              <a:off x="7332132" y="4665133"/>
              <a:ext cx="623871" cy="1363134"/>
            </a:xfrm>
            <a:custGeom>
              <a:avLst/>
              <a:gdLst>
                <a:gd name="connsiteX0" fmla="*/ 0 w 609600"/>
                <a:gd name="connsiteY0" fmla="*/ 1354667 h 1363134"/>
                <a:gd name="connsiteX1" fmla="*/ 0 w 609600"/>
                <a:gd name="connsiteY1" fmla="*/ 0 h 1363134"/>
                <a:gd name="connsiteX2" fmla="*/ 609600 w 609600"/>
                <a:gd name="connsiteY2" fmla="*/ 0 h 1363134"/>
                <a:gd name="connsiteX3" fmla="*/ 609600 w 609600"/>
                <a:gd name="connsiteY3" fmla="*/ 1363134 h 13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1363134">
                  <a:moveTo>
                    <a:pt x="0" y="1354667"/>
                  </a:moveTo>
                  <a:lnTo>
                    <a:pt x="0" y="0"/>
                  </a:lnTo>
                  <a:lnTo>
                    <a:pt x="609600" y="0"/>
                  </a:lnTo>
                  <a:lnTo>
                    <a:pt x="609600" y="1363134"/>
                  </a:lnTo>
                </a:path>
              </a:pathLst>
            </a:custGeom>
            <a:solidFill>
              <a:schemeClr val="bg2">
                <a:lumMod val="40000"/>
                <a:lumOff val="6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308304" y="4798893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err="1" smtClean="0">
                  <a:latin typeface="+mj-lt"/>
                </a:rPr>
                <a:t>spatial</a:t>
              </a:r>
              <a:r>
                <a:rPr lang="de-AT" dirty="0" smtClean="0">
                  <a:latin typeface="+mj-lt"/>
                </a:rPr>
                <a:t> </a:t>
              </a:r>
              <a:r>
                <a:rPr lang="de-AT" dirty="0" err="1" smtClean="0">
                  <a:latin typeface="+mj-lt"/>
                </a:rPr>
                <a:t>aliasing</a:t>
              </a:r>
              <a:endParaRPr lang="de-AT" dirty="0">
                <a:latin typeface="+mj-lt"/>
              </a:endParaRPr>
            </a:p>
          </p:txBody>
        </p:sp>
      </p:grpSp>
      <p:grpSp>
        <p:nvGrpSpPr>
          <p:cNvPr id="112673" name="Gruppieren 112672"/>
          <p:cNvGrpSpPr/>
          <p:nvPr/>
        </p:nvGrpSpPr>
        <p:grpSpPr>
          <a:xfrm>
            <a:off x="3522133" y="3581483"/>
            <a:ext cx="3810000" cy="1896533"/>
            <a:chOff x="3522133" y="3581400"/>
            <a:chExt cx="3810000" cy="1896533"/>
          </a:xfrm>
        </p:grpSpPr>
        <p:sp>
          <p:nvSpPr>
            <p:cNvPr id="31" name="Freihandform 30"/>
            <p:cNvSpPr/>
            <p:nvPr/>
          </p:nvSpPr>
          <p:spPr>
            <a:xfrm>
              <a:off x="3522133" y="3581400"/>
              <a:ext cx="3810000" cy="1896533"/>
            </a:xfrm>
            <a:custGeom>
              <a:avLst/>
              <a:gdLst>
                <a:gd name="connsiteX0" fmla="*/ 3420533 w 3810000"/>
                <a:gd name="connsiteY0" fmla="*/ 0 h 1896533"/>
                <a:gd name="connsiteX1" fmla="*/ 3420533 w 3810000"/>
                <a:gd name="connsiteY1" fmla="*/ 1092200 h 1896533"/>
                <a:gd name="connsiteX2" fmla="*/ 3810000 w 3810000"/>
                <a:gd name="connsiteY2" fmla="*/ 1092200 h 1896533"/>
                <a:gd name="connsiteX3" fmla="*/ 3810000 w 3810000"/>
                <a:gd name="connsiteY3" fmla="*/ 1896533 h 1896533"/>
                <a:gd name="connsiteX4" fmla="*/ 0 w 3810000"/>
                <a:gd name="connsiteY4" fmla="*/ 1896533 h 1896533"/>
                <a:gd name="connsiteX5" fmla="*/ 0 w 3810000"/>
                <a:gd name="connsiteY5" fmla="*/ 8467 h 1896533"/>
                <a:gd name="connsiteX6" fmla="*/ 3420533 w 3810000"/>
                <a:gd name="connsiteY6" fmla="*/ 0 h 1896533"/>
                <a:gd name="connsiteX0" fmla="*/ 3420533 w 3810000"/>
                <a:gd name="connsiteY0" fmla="*/ 0 h 1896533"/>
                <a:gd name="connsiteX1" fmla="*/ 3420533 w 3810000"/>
                <a:gd name="connsiteY1" fmla="*/ 1092200 h 1896533"/>
                <a:gd name="connsiteX2" fmla="*/ 3810000 w 3810000"/>
                <a:gd name="connsiteY2" fmla="*/ 1092200 h 1896533"/>
                <a:gd name="connsiteX3" fmla="*/ 3810000 w 3810000"/>
                <a:gd name="connsiteY3" fmla="*/ 1896533 h 1896533"/>
                <a:gd name="connsiteX4" fmla="*/ 0 w 3810000"/>
                <a:gd name="connsiteY4" fmla="*/ 1862667 h 1896533"/>
                <a:gd name="connsiteX5" fmla="*/ 0 w 3810000"/>
                <a:gd name="connsiteY5" fmla="*/ 8467 h 1896533"/>
                <a:gd name="connsiteX6" fmla="*/ 3420533 w 3810000"/>
                <a:gd name="connsiteY6" fmla="*/ 0 h 189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0" h="1896533">
                  <a:moveTo>
                    <a:pt x="3420533" y="0"/>
                  </a:moveTo>
                  <a:lnTo>
                    <a:pt x="3420533" y="1092200"/>
                  </a:lnTo>
                  <a:lnTo>
                    <a:pt x="3810000" y="1092200"/>
                  </a:lnTo>
                  <a:lnTo>
                    <a:pt x="3810000" y="1896533"/>
                  </a:lnTo>
                  <a:lnTo>
                    <a:pt x="0" y="1862667"/>
                  </a:lnTo>
                  <a:lnTo>
                    <a:pt x="0" y="8467"/>
                  </a:lnTo>
                  <a:lnTo>
                    <a:pt x="3420533" y="0"/>
                  </a:lnTo>
                  <a:close/>
                </a:path>
              </a:pathLst>
            </a:custGeom>
            <a:solidFill>
              <a:srgbClr val="C8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5575366" y="3858543"/>
              <a:ext cx="14245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err="1" smtClean="0">
                  <a:latin typeface="+mj-lt"/>
                </a:rPr>
                <a:t>too</a:t>
              </a:r>
              <a:r>
                <a:rPr lang="de-AT" dirty="0" smtClean="0">
                  <a:latin typeface="+mj-lt"/>
                </a:rPr>
                <a:t> </a:t>
              </a:r>
              <a:r>
                <a:rPr lang="de-AT" dirty="0" err="1" smtClean="0">
                  <a:latin typeface="+mj-lt"/>
                </a:rPr>
                <a:t>much</a:t>
              </a:r>
              <a:r>
                <a:rPr lang="de-AT" dirty="0" smtClean="0">
                  <a:latin typeface="+mj-lt"/>
                </a:rPr>
                <a:t> </a:t>
              </a:r>
              <a:r>
                <a:rPr lang="de-AT" dirty="0" smtClean="0">
                  <a:latin typeface="+mj-lt"/>
                </a:rPr>
                <a:t>bas</a:t>
              </a:r>
              <a:r>
                <a:rPr lang="de-AT" dirty="0" smtClean="0">
                  <a:latin typeface="+mj-lt"/>
                </a:rPr>
                <a:t>s </a:t>
              </a:r>
              <a:r>
                <a:rPr lang="de-AT" dirty="0" err="1" smtClean="0">
                  <a:latin typeface="+mj-lt"/>
                </a:rPr>
                <a:t>boost</a:t>
              </a:r>
              <a:endParaRPr lang="de-AT" dirty="0" smtClean="0">
                <a:latin typeface="+mj-lt"/>
              </a:endParaRPr>
            </a:p>
            <a:p>
              <a:r>
                <a:rPr lang="de-AT" dirty="0" err="1" smtClean="0">
                  <a:latin typeface="+mj-lt"/>
                </a:rPr>
                <a:t>for</a:t>
              </a:r>
              <a:r>
                <a:rPr lang="de-AT" dirty="0" smtClean="0">
                  <a:latin typeface="+mj-lt"/>
                </a:rPr>
                <a:t> high </a:t>
              </a:r>
              <a:r>
                <a:rPr lang="de-AT" dirty="0" err="1" smtClean="0">
                  <a:latin typeface="+mj-lt"/>
                </a:rPr>
                <a:t>orders</a:t>
              </a:r>
              <a:endParaRPr lang="de-AT" dirty="0">
                <a:latin typeface="+mj-lt"/>
              </a:endParaRPr>
            </a:p>
          </p:txBody>
        </p:sp>
      </p:grpSp>
      <p:grpSp>
        <p:nvGrpSpPr>
          <p:cNvPr id="112687" name="Gruppieren 112686"/>
          <p:cNvGrpSpPr/>
          <p:nvPr/>
        </p:nvGrpSpPr>
        <p:grpSpPr>
          <a:xfrm>
            <a:off x="3513667" y="5469466"/>
            <a:ext cx="3835400" cy="593632"/>
            <a:chOff x="3505200" y="5477933"/>
            <a:chExt cx="3835400" cy="593632"/>
          </a:xfrm>
        </p:grpSpPr>
        <p:sp>
          <p:nvSpPr>
            <p:cNvPr id="112682" name="Freihandform 112681"/>
            <p:cNvSpPr/>
            <p:nvPr/>
          </p:nvSpPr>
          <p:spPr>
            <a:xfrm>
              <a:off x="3505200" y="5477933"/>
              <a:ext cx="3835400" cy="550334"/>
            </a:xfrm>
            <a:custGeom>
              <a:avLst/>
              <a:gdLst>
                <a:gd name="connsiteX0" fmla="*/ 0 w 3835400"/>
                <a:gd name="connsiteY0" fmla="*/ 0 h 550334"/>
                <a:gd name="connsiteX1" fmla="*/ 0 w 3835400"/>
                <a:gd name="connsiteY1" fmla="*/ 550334 h 550334"/>
                <a:gd name="connsiteX2" fmla="*/ 3835400 w 3835400"/>
                <a:gd name="connsiteY2" fmla="*/ 550334 h 550334"/>
                <a:gd name="connsiteX3" fmla="*/ 3835400 w 3835400"/>
                <a:gd name="connsiteY3" fmla="*/ 330200 h 550334"/>
                <a:gd name="connsiteX4" fmla="*/ 3090333 w 3835400"/>
                <a:gd name="connsiteY4" fmla="*/ 423334 h 550334"/>
                <a:gd name="connsiteX5" fmla="*/ 2506133 w 3835400"/>
                <a:gd name="connsiteY5" fmla="*/ 355600 h 550334"/>
                <a:gd name="connsiteX6" fmla="*/ 0 w 3835400"/>
                <a:gd name="connsiteY6" fmla="*/ 0 h 55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35400" h="550334">
                  <a:moveTo>
                    <a:pt x="0" y="0"/>
                  </a:moveTo>
                  <a:lnTo>
                    <a:pt x="0" y="550334"/>
                  </a:lnTo>
                  <a:lnTo>
                    <a:pt x="3835400" y="550334"/>
                  </a:lnTo>
                  <a:lnTo>
                    <a:pt x="3835400" y="330200"/>
                  </a:lnTo>
                  <a:lnTo>
                    <a:pt x="3090333" y="423334"/>
                  </a:lnTo>
                  <a:lnTo>
                    <a:pt x="2506133" y="355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3563888" y="5702233"/>
              <a:ext cx="61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 smtClean="0">
                  <a:solidFill>
                    <a:schemeClr val="bg1"/>
                  </a:solidFill>
                  <a:latin typeface="+mj-lt"/>
                </a:rPr>
                <a:t>1.O</a:t>
              </a:r>
              <a:endParaRPr lang="de-AT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2686" name="Gruppieren 112685"/>
          <p:cNvGrpSpPr/>
          <p:nvPr/>
        </p:nvGrpSpPr>
        <p:grpSpPr>
          <a:xfrm>
            <a:off x="5463540" y="5477933"/>
            <a:ext cx="1845733" cy="576698"/>
            <a:chOff x="5486400" y="5477933"/>
            <a:chExt cx="1845733" cy="576698"/>
          </a:xfrm>
        </p:grpSpPr>
        <p:sp>
          <p:nvSpPr>
            <p:cNvPr id="112685" name="Freihandform 112684"/>
            <p:cNvSpPr/>
            <p:nvPr/>
          </p:nvSpPr>
          <p:spPr>
            <a:xfrm>
              <a:off x="5486400" y="5477933"/>
              <a:ext cx="1845733" cy="533400"/>
            </a:xfrm>
            <a:custGeom>
              <a:avLst/>
              <a:gdLst>
                <a:gd name="connsiteX0" fmla="*/ 0 w 1845733"/>
                <a:gd name="connsiteY0" fmla="*/ 0 h 524933"/>
                <a:gd name="connsiteX1" fmla="*/ 1159933 w 1845733"/>
                <a:gd name="connsiteY1" fmla="*/ 330200 h 524933"/>
                <a:gd name="connsiteX2" fmla="*/ 1447800 w 1845733"/>
                <a:gd name="connsiteY2" fmla="*/ 355600 h 524933"/>
                <a:gd name="connsiteX3" fmla="*/ 1845733 w 1845733"/>
                <a:gd name="connsiteY3" fmla="*/ 313267 h 524933"/>
                <a:gd name="connsiteX4" fmla="*/ 1845733 w 1845733"/>
                <a:gd name="connsiteY4" fmla="*/ 524933 h 524933"/>
                <a:gd name="connsiteX5" fmla="*/ 33867 w 1845733"/>
                <a:gd name="connsiteY5" fmla="*/ 524933 h 524933"/>
                <a:gd name="connsiteX6" fmla="*/ 42333 w 1845733"/>
                <a:gd name="connsiteY6" fmla="*/ 381000 h 524933"/>
                <a:gd name="connsiteX7" fmla="*/ 59267 w 1845733"/>
                <a:gd name="connsiteY7" fmla="*/ 296333 h 524933"/>
                <a:gd name="connsiteX8" fmla="*/ 76200 w 1845733"/>
                <a:gd name="connsiteY8" fmla="*/ 211667 h 524933"/>
                <a:gd name="connsiteX9" fmla="*/ 50800 w 1845733"/>
                <a:gd name="connsiteY9" fmla="*/ 16933 h 524933"/>
                <a:gd name="connsiteX10" fmla="*/ 0 w 1845733"/>
                <a:gd name="connsiteY10" fmla="*/ 0 h 524933"/>
                <a:gd name="connsiteX0" fmla="*/ 0 w 1845733"/>
                <a:gd name="connsiteY0" fmla="*/ 0 h 524933"/>
                <a:gd name="connsiteX1" fmla="*/ 1159933 w 1845733"/>
                <a:gd name="connsiteY1" fmla="*/ 330200 h 524933"/>
                <a:gd name="connsiteX2" fmla="*/ 1447800 w 1845733"/>
                <a:gd name="connsiteY2" fmla="*/ 355600 h 524933"/>
                <a:gd name="connsiteX3" fmla="*/ 1845733 w 1845733"/>
                <a:gd name="connsiteY3" fmla="*/ 313267 h 524933"/>
                <a:gd name="connsiteX4" fmla="*/ 1845733 w 1845733"/>
                <a:gd name="connsiteY4" fmla="*/ 524933 h 524933"/>
                <a:gd name="connsiteX5" fmla="*/ 33867 w 1845733"/>
                <a:gd name="connsiteY5" fmla="*/ 524933 h 524933"/>
                <a:gd name="connsiteX6" fmla="*/ 42333 w 1845733"/>
                <a:gd name="connsiteY6" fmla="*/ 381000 h 524933"/>
                <a:gd name="connsiteX7" fmla="*/ 59267 w 1845733"/>
                <a:gd name="connsiteY7" fmla="*/ 296333 h 524933"/>
                <a:gd name="connsiteX8" fmla="*/ 50800 w 1845733"/>
                <a:gd name="connsiteY8" fmla="*/ 16933 h 524933"/>
                <a:gd name="connsiteX9" fmla="*/ 0 w 1845733"/>
                <a:gd name="connsiteY9" fmla="*/ 0 h 524933"/>
                <a:gd name="connsiteX0" fmla="*/ 0 w 1845733"/>
                <a:gd name="connsiteY0" fmla="*/ 0 h 524933"/>
                <a:gd name="connsiteX1" fmla="*/ 1159933 w 1845733"/>
                <a:gd name="connsiteY1" fmla="*/ 330200 h 524933"/>
                <a:gd name="connsiteX2" fmla="*/ 1447800 w 1845733"/>
                <a:gd name="connsiteY2" fmla="*/ 355600 h 524933"/>
                <a:gd name="connsiteX3" fmla="*/ 1845733 w 1845733"/>
                <a:gd name="connsiteY3" fmla="*/ 313267 h 524933"/>
                <a:gd name="connsiteX4" fmla="*/ 1845733 w 1845733"/>
                <a:gd name="connsiteY4" fmla="*/ 524933 h 524933"/>
                <a:gd name="connsiteX5" fmla="*/ 33867 w 1845733"/>
                <a:gd name="connsiteY5" fmla="*/ 524933 h 524933"/>
                <a:gd name="connsiteX6" fmla="*/ 42333 w 1845733"/>
                <a:gd name="connsiteY6" fmla="*/ 381000 h 524933"/>
                <a:gd name="connsiteX7" fmla="*/ 50800 w 1845733"/>
                <a:gd name="connsiteY7" fmla="*/ 16933 h 524933"/>
                <a:gd name="connsiteX8" fmla="*/ 0 w 1845733"/>
                <a:gd name="connsiteY8" fmla="*/ 0 h 524933"/>
                <a:gd name="connsiteX0" fmla="*/ 0 w 1845733"/>
                <a:gd name="connsiteY0" fmla="*/ 8467 h 533400"/>
                <a:gd name="connsiteX1" fmla="*/ 1159933 w 1845733"/>
                <a:gd name="connsiteY1" fmla="*/ 338667 h 533400"/>
                <a:gd name="connsiteX2" fmla="*/ 1447800 w 1845733"/>
                <a:gd name="connsiteY2" fmla="*/ 364067 h 533400"/>
                <a:gd name="connsiteX3" fmla="*/ 1845733 w 1845733"/>
                <a:gd name="connsiteY3" fmla="*/ 321734 h 533400"/>
                <a:gd name="connsiteX4" fmla="*/ 1845733 w 1845733"/>
                <a:gd name="connsiteY4" fmla="*/ 533400 h 533400"/>
                <a:gd name="connsiteX5" fmla="*/ 33867 w 1845733"/>
                <a:gd name="connsiteY5" fmla="*/ 533400 h 533400"/>
                <a:gd name="connsiteX6" fmla="*/ 42333 w 1845733"/>
                <a:gd name="connsiteY6" fmla="*/ 389467 h 533400"/>
                <a:gd name="connsiteX7" fmla="*/ 16933 w 1845733"/>
                <a:gd name="connsiteY7" fmla="*/ 0 h 533400"/>
                <a:gd name="connsiteX8" fmla="*/ 0 w 1845733"/>
                <a:gd name="connsiteY8" fmla="*/ 8467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5733" h="533400">
                  <a:moveTo>
                    <a:pt x="0" y="8467"/>
                  </a:moveTo>
                  <a:lnTo>
                    <a:pt x="1159933" y="338667"/>
                  </a:lnTo>
                  <a:lnTo>
                    <a:pt x="1447800" y="364067"/>
                  </a:lnTo>
                  <a:lnTo>
                    <a:pt x="1845733" y="321734"/>
                  </a:lnTo>
                  <a:lnTo>
                    <a:pt x="1845733" y="533400"/>
                  </a:lnTo>
                  <a:lnTo>
                    <a:pt x="33867" y="533400"/>
                  </a:lnTo>
                  <a:cubicBezTo>
                    <a:pt x="36689" y="485422"/>
                    <a:pt x="45155" y="478367"/>
                    <a:pt x="42333" y="389467"/>
                  </a:cubicBezTo>
                  <a:cubicBezTo>
                    <a:pt x="39511" y="300567"/>
                    <a:pt x="23988" y="63500"/>
                    <a:pt x="16933" y="0"/>
                  </a:cubicBezTo>
                  <a:lnTo>
                    <a:pt x="0" y="8467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5512131" y="5685299"/>
              <a:ext cx="61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 smtClean="0">
                  <a:solidFill>
                    <a:schemeClr val="bg1"/>
                  </a:solidFill>
                  <a:latin typeface="+mj-lt"/>
                </a:rPr>
                <a:t>2.O</a:t>
              </a:r>
              <a:endParaRPr lang="de-AT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2679" name="Gruppieren 112678"/>
          <p:cNvGrpSpPr/>
          <p:nvPr/>
        </p:nvGrpSpPr>
        <p:grpSpPr>
          <a:xfrm>
            <a:off x="6156176" y="5477933"/>
            <a:ext cx="1203578" cy="586515"/>
            <a:chOff x="6156176" y="5477933"/>
            <a:chExt cx="1203578" cy="586515"/>
          </a:xfrm>
        </p:grpSpPr>
        <p:sp>
          <p:nvSpPr>
            <p:cNvPr id="112677" name="Freihandform 112676"/>
            <p:cNvSpPr/>
            <p:nvPr/>
          </p:nvSpPr>
          <p:spPr>
            <a:xfrm>
              <a:off x="6197601" y="5477933"/>
              <a:ext cx="1162153" cy="550334"/>
            </a:xfrm>
            <a:custGeom>
              <a:avLst/>
              <a:gdLst>
                <a:gd name="connsiteX0" fmla="*/ 0 w 423333"/>
                <a:gd name="connsiteY0" fmla="*/ 0 h 550334"/>
                <a:gd name="connsiteX1" fmla="*/ 0 w 423333"/>
                <a:gd name="connsiteY1" fmla="*/ 550334 h 550334"/>
                <a:gd name="connsiteX2" fmla="*/ 423333 w 423333"/>
                <a:gd name="connsiteY2" fmla="*/ 550334 h 550334"/>
                <a:gd name="connsiteX3" fmla="*/ 423333 w 423333"/>
                <a:gd name="connsiteY3" fmla="*/ 186267 h 550334"/>
                <a:gd name="connsiteX4" fmla="*/ 0 w 423333"/>
                <a:gd name="connsiteY4" fmla="*/ 0 h 550334"/>
                <a:gd name="connsiteX0" fmla="*/ 0 w 838199"/>
                <a:gd name="connsiteY0" fmla="*/ 0 h 550334"/>
                <a:gd name="connsiteX1" fmla="*/ 0 w 838199"/>
                <a:gd name="connsiteY1" fmla="*/ 550334 h 550334"/>
                <a:gd name="connsiteX2" fmla="*/ 423333 w 838199"/>
                <a:gd name="connsiteY2" fmla="*/ 550334 h 550334"/>
                <a:gd name="connsiteX3" fmla="*/ 838199 w 838199"/>
                <a:gd name="connsiteY3" fmla="*/ 372534 h 550334"/>
                <a:gd name="connsiteX4" fmla="*/ 0 w 838199"/>
                <a:gd name="connsiteY4" fmla="*/ 0 h 550334"/>
                <a:gd name="connsiteX0" fmla="*/ 0 w 838200"/>
                <a:gd name="connsiteY0" fmla="*/ 0 h 550334"/>
                <a:gd name="connsiteX1" fmla="*/ 0 w 838200"/>
                <a:gd name="connsiteY1" fmla="*/ 550334 h 550334"/>
                <a:gd name="connsiteX2" fmla="*/ 838200 w 838200"/>
                <a:gd name="connsiteY2" fmla="*/ 541867 h 550334"/>
                <a:gd name="connsiteX3" fmla="*/ 838199 w 838200"/>
                <a:gd name="connsiteY3" fmla="*/ 372534 h 550334"/>
                <a:gd name="connsiteX4" fmla="*/ 0 w 838200"/>
                <a:gd name="connsiteY4" fmla="*/ 0 h 550334"/>
                <a:gd name="connsiteX0" fmla="*/ 0 w 1151466"/>
                <a:gd name="connsiteY0" fmla="*/ 0 h 550334"/>
                <a:gd name="connsiteX1" fmla="*/ 0 w 1151466"/>
                <a:gd name="connsiteY1" fmla="*/ 550334 h 550334"/>
                <a:gd name="connsiteX2" fmla="*/ 838200 w 1151466"/>
                <a:gd name="connsiteY2" fmla="*/ 541867 h 550334"/>
                <a:gd name="connsiteX3" fmla="*/ 1151466 w 1151466"/>
                <a:gd name="connsiteY3" fmla="*/ 321734 h 550334"/>
                <a:gd name="connsiteX4" fmla="*/ 838199 w 1151466"/>
                <a:gd name="connsiteY4" fmla="*/ 372534 h 550334"/>
                <a:gd name="connsiteX5" fmla="*/ 0 w 1151466"/>
                <a:gd name="connsiteY5" fmla="*/ 0 h 550334"/>
                <a:gd name="connsiteX0" fmla="*/ 0 w 1162153"/>
                <a:gd name="connsiteY0" fmla="*/ 0 h 550334"/>
                <a:gd name="connsiteX1" fmla="*/ 0 w 1162153"/>
                <a:gd name="connsiteY1" fmla="*/ 550334 h 550334"/>
                <a:gd name="connsiteX2" fmla="*/ 1066800 w 1162153"/>
                <a:gd name="connsiteY2" fmla="*/ 541867 h 550334"/>
                <a:gd name="connsiteX3" fmla="*/ 1151466 w 1162153"/>
                <a:gd name="connsiteY3" fmla="*/ 321734 h 550334"/>
                <a:gd name="connsiteX4" fmla="*/ 838199 w 1162153"/>
                <a:gd name="connsiteY4" fmla="*/ 372534 h 550334"/>
                <a:gd name="connsiteX5" fmla="*/ 0 w 1162153"/>
                <a:gd name="connsiteY5" fmla="*/ 0 h 55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153" h="550334">
                  <a:moveTo>
                    <a:pt x="0" y="0"/>
                  </a:moveTo>
                  <a:lnTo>
                    <a:pt x="0" y="550334"/>
                  </a:lnTo>
                  <a:lnTo>
                    <a:pt x="1066800" y="541867"/>
                  </a:lnTo>
                  <a:cubicBezTo>
                    <a:pt x="1206500" y="524934"/>
                    <a:pt x="1151466" y="349956"/>
                    <a:pt x="1151466" y="321734"/>
                  </a:cubicBezTo>
                  <a:cubicBezTo>
                    <a:pt x="1151466" y="293512"/>
                    <a:pt x="977899" y="447323"/>
                    <a:pt x="838199" y="3725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CCF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6156176" y="5695116"/>
              <a:ext cx="61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 smtClean="0">
                  <a:solidFill>
                    <a:schemeClr val="bg1"/>
                  </a:solidFill>
                  <a:latin typeface="+mj-lt"/>
                </a:rPr>
                <a:t>3.O</a:t>
              </a:r>
              <a:endParaRPr lang="de-AT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2678" name="Gruppieren 112677"/>
          <p:cNvGrpSpPr/>
          <p:nvPr/>
        </p:nvGrpSpPr>
        <p:grpSpPr>
          <a:xfrm>
            <a:off x="6622092" y="5486400"/>
            <a:ext cx="728133" cy="586515"/>
            <a:chOff x="6622092" y="5486400"/>
            <a:chExt cx="728133" cy="586515"/>
          </a:xfrm>
        </p:grpSpPr>
        <p:sp>
          <p:nvSpPr>
            <p:cNvPr id="112674" name="Freihandform 112673"/>
            <p:cNvSpPr/>
            <p:nvPr/>
          </p:nvSpPr>
          <p:spPr>
            <a:xfrm>
              <a:off x="6622092" y="5486400"/>
              <a:ext cx="728133" cy="541867"/>
            </a:xfrm>
            <a:custGeom>
              <a:avLst/>
              <a:gdLst>
                <a:gd name="connsiteX0" fmla="*/ 728133 w 728133"/>
                <a:gd name="connsiteY0" fmla="*/ 524933 h 541867"/>
                <a:gd name="connsiteX1" fmla="*/ 694266 w 728133"/>
                <a:gd name="connsiteY1" fmla="*/ 330200 h 541867"/>
                <a:gd name="connsiteX2" fmla="*/ 558800 w 728133"/>
                <a:gd name="connsiteY2" fmla="*/ 313267 h 541867"/>
                <a:gd name="connsiteX3" fmla="*/ 381000 w 728133"/>
                <a:gd name="connsiteY3" fmla="*/ 211667 h 541867"/>
                <a:gd name="connsiteX4" fmla="*/ 101600 w 728133"/>
                <a:gd name="connsiteY4" fmla="*/ 110067 h 541867"/>
                <a:gd name="connsiteX5" fmla="*/ 0 w 728133"/>
                <a:gd name="connsiteY5" fmla="*/ 0 h 541867"/>
                <a:gd name="connsiteX6" fmla="*/ 0 w 728133"/>
                <a:gd name="connsiteY6" fmla="*/ 541867 h 54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8133" h="541867">
                  <a:moveTo>
                    <a:pt x="728133" y="524933"/>
                  </a:moveTo>
                  <a:lnTo>
                    <a:pt x="694266" y="330200"/>
                  </a:lnTo>
                  <a:lnTo>
                    <a:pt x="558800" y="313267"/>
                  </a:lnTo>
                  <a:lnTo>
                    <a:pt x="381000" y="211667"/>
                  </a:lnTo>
                  <a:lnTo>
                    <a:pt x="101600" y="110067"/>
                  </a:lnTo>
                  <a:lnTo>
                    <a:pt x="0" y="0"/>
                  </a:lnTo>
                  <a:lnTo>
                    <a:pt x="0" y="541867"/>
                  </a:lnTo>
                </a:path>
              </a:pathLst>
            </a:custGeom>
            <a:solidFill>
              <a:srgbClr val="FF33C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6622092" y="5703583"/>
              <a:ext cx="61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b="1" dirty="0" smtClean="0">
                  <a:solidFill>
                    <a:schemeClr val="bg1"/>
                  </a:solidFill>
                  <a:latin typeface="+mj-lt"/>
                </a:rPr>
                <a:t>4.O</a:t>
              </a:r>
              <a:endParaRPr lang="de-AT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93" name="Picture 16" descr="em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2669"/>
            <a:ext cx="868362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0" name="Gruppieren 112689"/>
          <p:cNvGrpSpPr/>
          <p:nvPr/>
        </p:nvGrpSpPr>
        <p:grpSpPr>
          <a:xfrm>
            <a:off x="0" y="3532181"/>
            <a:ext cx="4355976" cy="369332"/>
            <a:chOff x="0" y="3532407"/>
            <a:chExt cx="4355976" cy="369332"/>
          </a:xfrm>
        </p:grpSpPr>
        <p:sp>
          <p:nvSpPr>
            <p:cNvPr id="112688" name="Rechteck 112687"/>
            <p:cNvSpPr/>
            <p:nvPr/>
          </p:nvSpPr>
          <p:spPr>
            <a:xfrm>
              <a:off x="0" y="3578532"/>
              <a:ext cx="3522133" cy="277082"/>
            </a:xfrm>
            <a:prstGeom prst="rect">
              <a:avLst/>
            </a:pr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2298327" y="3532407"/>
              <a:ext cx="2057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latin typeface="+mj-lt"/>
                </a:rPr>
                <a:t>Band1 n=0</a:t>
              </a:r>
              <a:endParaRPr lang="de-AT" dirty="0">
                <a:latin typeface="+mj-lt"/>
              </a:endParaRP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3513667" y="3529583"/>
            <a:ext cx="2251886" cy="369332"/>
            <a:chOff x="3513667" y="3257075"/>
            <a:chExt cx="2251886" cy="369332"/>
          </a:xfrm>
        </p:grpSpPr>
        <p:sp>
          <p:nvSpPr>
            <p:cNvPr id="100" name="Rechteck 99"/>
            <p:cNvSpPr/>
            <p:nvPr/>
          </p:nvSpPr>
          <p:spPr>
            <a:xfrm>
              <a:off x="3513667" y="3308766"/>
              <a:ext cx="1972734" cy="277082"/>
            </a:xfrm>
            <a:prstGeom prst="rect">
              <a:avLst/>
            </a:prstGeom>
            <a:solidFill>
              <a:srgbClr val="008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3707904" y="3257075"/>
              <a:ext cx="2057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latin typeface="+mj-lt"/>
                </a:rPr>
                <a:t>Band2 n=0…1</a:t>
              </a:r>
              <a:endParaRPr lang="de-AT" dirty="0">
                <a:latin typeface="+mj-lt"/>
              </a:endParaRPr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5411828" y="3532181"/>
            <a:ext cx="778851" cy="369332"/>
            <a:chOff x="5212965" y="3532407"/>
            <a:chExt cx="708046" cy="369332"/>
          </a:xfrm>
        </p:grpSpPr>
        <p:sp>
          <p:nvSpPr>
            <p:cNvPr id="110" name="Rechteck 109"/>
            <p:cNvSpPr/>
            <p:nvPr/>
          </p:nvSpPr>
          <p:spPr>
            <a:xfrm>
              <a:off x="5273269" y="3578532"/>
              <a:ext cx="647739" cy="277082"/>
            </a:xfrm>
            <a:prstGeom prst="rect">
              <a:avLst/>
            </a:prstGeom>
            <a:solidFill>
              <a:srgbClr val="FF00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5212965" y="3532407"/>
              <a:ext cx="708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>
                  <a:latin typeface="+mj-lt"/>
                </a:rPr>
                <a:t> </a:t>
              </a:r>
              <a:r>
                <a:rPr lang="de-AT" dirty="0" smtClean="0">
                  <a:latin typeface="+mj-lt"/>
                </a:rPr>
                <a:t>0…2</a:t>
              </a:r>
              <a:endParaRPr lang="de-AT" dirty="0">
                <a:latin typeface="+mj-lt"/>
              </a:endParaRPr>
            </a:p>
          </p:txBody>
        </p:sp>
      </p:grpSp>
      <p:grpSp>
        <p:nvGrpSpPr>
          <p:cNvPr id="112" name="Gruppieren 111"/>
          <p:cNvGrpSpPr/>
          <p:nvPr/>
        </p:nvGrpSpPr>
        <p:grpSpPr>
          <a:xfrm>
            <a:off x="6104949" y="3536016"/>
            <a:ext cx="622502" cy="369332"/>
            <a:chOff x="5874805" y="3532407"/>
            <a:chExt cx="565911" cy="369332"/>
          </a:xfrm>
        </p:grpSpPr>
        <p:sp>
          <p:nvSpPr>
            <p:cNvPr id="113" name="Rechteck 112"/>
            <p:cNvSpPr/>
            <p:nvPr/>
          </p:nvSpPr>
          <p:spPr>
            <a:xfrm>
              <a:off x="5952736" y="3578532"/>
              <a:ext cx="385904" cy="277082"/>
            </a:xfrm>
            <a:prstGeom prst="rect">
              <a:avLst/>
            </a:prstGeom>
            <a:solidFill>
              <a:srgbClr val="33CCF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5874805" y="3532407"/>
              <a:ext cx="565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latin typeface="+mj-lt"/>
                </a:rPr>
                <a:t>0…3</a:t>
              </a:r>
              <a:endParaRPr lang="de-AT" dirty="0">
                <a:latin typeface="+mj-lt"/>
              </a:endParaRPr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6608203" y="3528716"/>
            <a:ext cx="756034" cy="369332"/>
            <a:chOff x="6340620" y="3532407"/>
            <a:chExt cx="687307" cy="369332"/>
          </a:xfrm>
        </p:grpSpPr>
        <p:sp>
          <p:nvSpPr>
            <p:cNvPr id="116" name="Rechteck 115"/>
            <p:cNvSpPr/>
            <p:nvPr/>
          </p:nvSpPr>
          <p:spPr>
            <a:xfrm>
              <a:off x="6340620" y="3578532"/>
              <a:ext cx="687307" cy="277082"/>
            </a:xfrm>
            <a:prstGeom prst="rect">
              <a:avLst/>
            </a:prstGeom>
            <a:solidFill>
              <a:srgbClr val="FF33CC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6371697" y="3532407"/>
              <a:ext cx="56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latin typeface="+mj-lt"/>
                </a:rPr>
                <a:t>0…4</a:t>
              </a:r>
              <a:endParaRPr lang="de-AT" dirty="0">
                <a:latin typeface="+mj-lt"/>
              </a:endParaRPr>
            </a:p>
          </p:txBody>
        </p:sp>
      </p:grpSp>
      <p:cxnSp>
        <p:nvCxnSpPr>
          <p:cNvPr id="112694" name="Gerade Verbindung 112693"/>
          <p:cNvCxnSpPr>
            <a:endCxn id="112682" idx="1"/>
          </p:cNvCxnSpPr>
          <p:nvPr/>
        </p:nvCxnSpPr>
        <p:spPr>
          <a:xfrm flipH="1">
            <a:off x="3513667" y="3574841"/>
            <a:ext cx="8466" cy="2444959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/>
          <p:cNvCxnSpPr/>
          <p:nvPr/>
        </p:nvCxnSpPr>
        <p:spPr>
          <a:xfrm flipH="1">
            <a:off x="5492864" y="3580636"/>
            <a:ext cx="8466" cy="24449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119"/>
          <p:cNvCxnSpPr/>
          <p:nvPr/>
        </p:nvCxnSpPr>
        <p:spPr>
          <a:xfrm flipH="1">
            <a:off x="6181618" y="3573016"/>
            <a:ext cx="8466" cy="2444959"/>
          </a:xfrm>
          <a:prstGeom prst="line">
            <a:avLst/>
          </a:prstGeom>
          <a:ln w="28575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120"/>
          <p:cNvCxnSpPr/>
          <p:nvPr/>
        </p:nvCxnSpPr>
        <p:spPr>
          <a:xfrm flipH="1">
            <a:off x="6603464" y="3565396"/>
            <a:ext cx="8466" cy="2444959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99" name="Gerade Verbindung 112698"/>
          <p:cNvCxnSpPr/>
          <p:nvPr/>
        </p:nvCxnSpPr>
        <p:spPr>
          <a:xfrm>
            <a:off x="7339752" y="3581483"/>
            <a:ext cx="0" cy="244678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700" name="Gruppieren 112699"/>
          <p:cNvGrpSpPr/>
          <p:nvPr/>
        </p:nvGrpSpPr>
        <p:grpSpPr>
          <a:xfrm>
            <a:off x="7315080" y="3527952"/>
            <a:ext cx="1821300" cy="369332"/>
            <a:chOff x="7315080" y="3527952"/>
            <a:chExt cx="1821300" cy="369332"/>
          </a:xfrm>
        </p:grpSpPr>
        <p:sp>
          <p:nvSpPr>
            <p:cNvPr id="123" name="Rechteck 122"/>
            <p:cNvSpPr/>
            <p:nvPr/>
          </p:nvSpPr>
          <p:spPr>
            <a:xfrm>
              <a:off x="7361325" y="3574665"/>
              <a:ext cx="1775055" cy="277082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7315080" y="352795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err="1" smtClean="0">
                  <a:latin typeface="+mj-lt"/>
                </a:rPr>
                <a:t>Rock&amp;Roll</a:t>
              </a:r>
              <a:endParaRPr lang="de-AT" dirty="0">
                <a:latin typeface="+mj-lt"/>
              </a:endParaRPr>
            </a:p>
          </p:txBody>
        </p:sp>
      </p:grpSp>
      <p:sp>
        <p:nvSpPr>
          <p:cNvPr id="118" name="Textfeld 117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200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smtClean="0"/>
              <a:t>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smtClean="0"/>
              <a:t>not </a:t>
            </a:r>
            <a:r>
              <a:rPr lang="de-AT" altLang="de-DE" sz="2400" dirty="0" err="1" smtClean="0"/>
              <a:t>colored</a:t>
            </a:r>
            <a:endParaRPr lang="de-AT" altLang="de-DE" sz="2400" dirty="0" smtClean="0"/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</p:txBody>
      </p:sp>
      <p:sp>
        <p:nvSpPr>
          <p:cNvPr id="922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9221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224" name="Gruppieren 14"/>
          <p:cNvGrpSpPr>
            <a:grpSpLocks/>
          </p:cNvGrpSpPr>
          <p:nvPr/>
        </p:nvGrpSpPr>
        <p:grpSpPr bwMode="auto">
          <a:xfrm>
            <a:off x="3059113" y="2205038"/>
            <a:ext cx="2233612" cy="2952750"/>
            <a:chOff x="3059832" y="2204864"/>
            <a:chExt cx="2232248" cy="2952328"/>
          </a:xfrm>
        </p:grpSpPr>
        <p:cxnSp>
          <p:nvCxnSpPr>
            <p:cNvPr id="9232" name="Gerade Verbindung 11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3" name="Gerade Verbindung 16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4" name="Gerade Verbindung 17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5" name="Gerade Verbindung 18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6" name="Gerade Verbindung mit Pfeil 13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25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9226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9227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228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229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230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9231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29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024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</p:txBody>
      </p:sp>
      <p:sp>
        <p:nvSpPr>
          <p:cNvPr id="1024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024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248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0255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0256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257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258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259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260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0249" name="Gruppieren 29"/>
          <p:cNvGrpSpPr>
            <a:grpSpLocks/>
          </p:cNvGrpSpPr>
          <p:nvPr/>
        </p:nvGrpSpPr>
        <p:grpSpPr bwMode="auto">
          <a:xfrm rot="345376">
            <a:off x="3341688" y="2357438"/>
            <a:ext cx="2232025" cy="2838450"/>
            <a:chOff x="3059832" y="2204864"/>
            <a:chExt cx="2232248" cy="2952328"/>
          </a:xfrm>
        </p:grpSpPr>
        <p:cxnSp>
          <p:nvCxnSpPr>
            <p:cNvPr id="10250" name="Gerade Verbindung 30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51" name="Gerade Verbindung 31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52" name="Gerade Verbindung 32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53" name="Gerade Verbindung 33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54" name="Gerade Verbindung mit Pfeil 34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Textfeld 21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5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1267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1268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271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1279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1280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1281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1282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1283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1284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1272" name="Gruppieren 35"/>
          <p:cNvGrpSpPr>
            <a:grpSpLocks/>
          </p:cNvGrpSpPr>
          <p:nvPr/>
        </p:nvGrpSpPr>
        <p:grpSpPr bwMode="auto">
          <a:xfrm rot="629749">
            <a:off x="3575050" y="2566988"/>
            <a:ext cx="2232025" cy="2697162"/>
            <a:chOff x="3059832" y="2204864"/>
            <a:chExt cx="2232248" cy="2952328"/>
          </a:xfrm>
        </p:grpSpPr>
        <p:cxnSp>
          <p:nvCxnSpPr>
            <p:cNvPr id="11274" name="Gerade Verbindung 36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75" name="Gerade Verbindung 37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76" name="Gerade Verbindung 38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77" name="Gerade Verbindung 39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78" name="Gerade Verbindung mit Pfeil 40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273" name="Inhaltsplatzhalter 1"/>
          <p:cNvSpPr>
            <a:spLocks noGrp="1"/>
          </p:cNvSpPr>
          <p:nvPr>
            <p:ph idx="1"/>
          </p:nvPr>
        </p:nvSpPr>
        <p:spPr>
          <a:xfrm>
            <a:off x="250825" y="1057275"/>
            <a:ext cx="8569325" cy="1608138"/>
          </a:xfrm>
        </p:spPr>
        <p:txBody>
          <a:bodyPr/>
          <a:lstStyle/>
          <a:p>
            <a:endParaRPr lang="de-AT" altLang="de-DE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54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22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</p:txBody>
      </p:sp>
      <p:sp>
        <p:nvSpPr>
          <p:cNvPr id="1229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229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296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2303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2304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2305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2306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2307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2308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2297" name="Gruppieren 41"/>
          <p:cNvGrpSpPr>
            <a:grpSpLocks/>
          </p:cNvGrpSpPr>
          <p:nvPr/>
        </p:nvGrpSpPr>
        <p:grpSpPr bwMode="auto">
          <a:xfrm rot="913516">
            <a:off x="3776663" y="2825750"/>
            <a:ext cx="2232025" cy="2514600"/>
            <a:chOff x="3059832" y="2204864"/>
            <a:chExt cx="2232248" cy="2952328"/>
          </a:xfrm>
        </p:grpSpPr>
        <p:cxnSp>
          <p:nvCxnSpPr>
            <p:cNvPr id="12298" name="Gerade Verbindung 42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99" name="Gerade Verbindung 43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00" name="Gerade Verbindung 44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01" name="Gerade Verbindung 45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02" name="Gerade Verbindung mit Pfeil 46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8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331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</p:txBody>
      </p:sp>
      <p:sp>
        <p:nvSpPr>
          <p:cNvPr id="1331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331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320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3327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3328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3329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3330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3331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3332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3321" name="Gruppieren 47"/>
          <p:cNvGrpSpPr>
            <a:grpSpLocks/>
          </p:cNvGrpSpPr>
          <p:nvPr/>
        </p:nvGrpSpPr>
        <p:grpSpPr bwMode="auto">
          <a:xfrm rot="1410620">
            <a:off x="4102100" y="3000375"/>
            <a:ext cx="2232025" cy="2462213"/>
            <a:chOff x="3059832" y="2204864"/>
            <a:chExt cx="2232248" cy="2952328"/>
          </a:xfrm>
        </p:grpSpPr>
        <p:cxnSp>
          <p:nvCxnSpPr>
            <p:cNvPr id="13322" name="Gerade Verbindung 48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23" name="Gerade Verbindung 49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24" name="Gerade Verbindung 50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25" name="Gerade Verbindung 51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26" name="Gerade Verbindung mit Pfeil 52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24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</p:txBody>
      </p:sp>
      <p:sp>
        <p:nvSpPr>
          <p:cNvPr id="1434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4341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344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4351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4352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4353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4354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4355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4356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4345" name="Gruppieren 53"/>
          <p:cNvGrpSpPr>
            <a:grpSpLocks/>
          </p:cNvGrpSpPr>
          <p:nvPr/>
        </p:nvGrpSpPr>
        <p:grpSpPr bwMode="auto">
          <a:xfrm rot="1886174">
            <a:off x="4283075" y="3324225"/>
            <a:ext cx="2232025" cy="2282825"/>
            <a:chOff x="3059832" y="2204864"/>
            <a:chExt cx="2232248" cy="2952328"/>
          </a:xfrm>
        </p:grpSpPr>
        <p:cxnSp>
          <p:nvCxnSpPr>
            <p:cNvPr id="14346" name="Gerade Verbindung 54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47" name="Gerade Verbindung 55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48" name="Gerade Verbindung 56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49" name="Gerade Verbindung 57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50" name="Gerade Verbindung mit Pfeil 58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67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3</a:t>
            </a:r>
            <a:endParaRPr lang="de-DE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595089"/>
            <a:ext cx="8569325" cy="576263"/>
          </a:xfrm>
        </p:spPr>
        <p:txBody>
          <a:bodyPr/>
          <a:lstStyle/>
          <a:p>
            <a:r>
              <a:rPr lang="en-GB" dirty="0"/>
              <a:t>Virtual panning </a:t>
            </a:r>
            <a:r>
              <a:rPr lang="en-GB" dirty="0" smtClean="0"/>
              <a:t>function </a:t>
            </a:r>
            <a:r>
              <a:rPr lang="en-GB" sz="2400" dirty="0" smtClean="0"/>
              <a:t>(horizontal-only </a:t>
            </a:r>
            <a:r>
              <a:rPr lang="en-GB" sz="2400" dirty="0" err="1" smtClean="0"/>
              <a:t>Ambisonics</a:t>
            </a:r>
            <a:r>
              <a:rPr lang="en-GB" sz="2400" dirty="0" smtClean="0"/>
              <a:t>)</a:t>
            </a:r>
            <a:endParaRPr lang="en-GB" noProof="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z="2000" noProof="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sz="1400" noProof="0" dirty="0" smtClean="0">
                <a:solidFill>
                  <a:srgbClr val="FF0000"/>
                </a:solidFill>
              </a:rPr>
              <a:t/>
            </a:r>
            <a:br>
              <a:rPr lang="en-GB" sz="1400" noProof="0" dirty="0" smtClean="0">
                <a:solidFill>
                  <a:srgbClr val="FF0000"/>
                </a:solidFill>
              </a:rPr>
            </a:br>
            <a:r>
              <a:rPr lang="en-GB" sz="2000" noProof="0" dirty="0" smtClean="0">
                <a:solidFill>
                  <a:srgbClr val="FF0000"/>
                </a:solidFill>
              </a:rPr>
              <a:t>red&gt;0, </a:t>
            </a:r>
            <a:r>
              <a:rPr lang="en-GB" sz="2000" noProof="0" dirty="0" smtClean="0">
                <a:solidFill>
                  <a:srgbClr val="000099"/>
                </a:solidFill>
              </a:rPr>
              <a:t>blue&lt;0: </a:t>
            </a:r>
            <a:r>
              <a:rPr lang="en-GB" sz="2000" noProof="0" dirty="0" smtClean="0">
                <a:solidFill>
                  <a:schemeClr val="tx1"/>
                </a:solidFill>
              </a:rPr>
              <a:t>infinite resolution.</a:t>
            </a:r>
            <a:endParaRPr lang="en-GB" sz="2000" noProof="0" dirty="0">
              <a:solidFill>
                <a:srgbClr val="000099"/>
              </a:solidFill>
            </a:endParaRPr>
          </a:p>
        </p:txBody>
      </p:sp>
      <p:pic>
        <p:nvPicPr>
          <p:cNvPr id="66570" name="Picture 10" descr="cir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51100"/>
            <a:ext cx="9109075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03" name="Picture 43" descr="circ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933825"/>
            <a:ext cx="6089650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605" name="Line 45"/>
          <p:cNvSpPr>
            <a:spLocks noChangeShapeType="1"/>
          </p:cNvSpPr>
          <p:nvPr/>
        </p:nvSpPr>
        <p:spPr bwMode="auto">
          <a:xfrm>
            <a:off x="6804025" y="356679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6606" name="Line 46"/>
          <p:cNvSpPr>
            <a:spLocks noChangeShapeType="1"/>
          </p:cNvSpPr>
          <p:nvPr/>
        </p:nvSpPr>
        <p:spPr bwMode="auto">
          <a:xfrm flipH="1">
            <a:off x="971550" y="3566790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66607" name="Text Box 47"/>
          <p:cNvSpPr txBox="1">
            <a:spLocks noChangeArrowheads="1"/>
          </p:cNvSpPr>
          <p:nvPr/>
        </p:nvSpPr>
        <p:spPr bwMode="auto">
          <a:xfrm>
            <a:off x="8316913" y="3349303"/>
            <a:ext cx="60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/>
              <a:t>infty</a:t>
            </a:r>
            <a:endParaRPr lang="de-DE" dirty="0"/>
          </a:p>
        </p:txBody>
      </p:sp>
      <p:sp>
        <p:nvSpPr>
          <p:cNvPr id="66608" name="Text Box 48"/>
          <p:cNvSpPr txBox="1">
            <a:spLocks noChangeArrowheads="1"/>
          </p:cNvSpPr>
          <p:nvPr/>
        </p:nvSpPr>
        <p:spPr bwMode="auto">
          <a:xfrm>
            <a:off x="250825" y="342232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-infty</a:t>
            </a:r>
          </a:p>
        </p:txBody>
      </p:sp>
      <p:sp>
        <p:nvSpPr>
          <p:cNvPr id="12" name="Text Box 56"/>
          <p:cNvSpPr txBox="1">
            <a:spLocks noChangeArrowheads="1"/>
          </p:cNvSpPr>
          <p:nvPr/>
        </p:nvSpPr>
        <p:spPr bwMode="auto">
          <a:xfrm>
            <a:off x="575779" y="1124744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infinite </a:t>
            </a:r>
            <a:r>
              <a:rPr lang="de-DE" dirty="0" err="1" smtClean="0">
                <a:latin typeface="+mj-lt"/>
              </a:rPr>
              <a:t>order</a:t>
            </a:r>
            <a:endParaRPr lang="de-DE" dirty="0">
              <a:latin typeface="+mj-lt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16" name="Grafik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9860" y="1256075"/>
            <a:ext cx="4468861" cy="740845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662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</p:txBody>
      </p:sp>
      <p:sp>
        <p:nvSpPr>
          <p:cNvPr id="1536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536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368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5375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5376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5377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5378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5379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5380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5369" name="Gruppieren 47"/>
          <p:cNvGrpSpPr>
            <a:grpSpLocks/>
          </p:cNvGrpSpPr>
          <p:nvPr/>
        </p:nvGrpSpPr>
        <p:grpSpPr bwMode="auto">
          <a:xfrm rot="1410620">
            <a:off x="4033838" y="3327400"/>
            <a:ext cx="2232025" cy="2120900"/>
            <a:chOff x="3059832" y="2204864"/>
            <a:chExt cx="2232248" cy="2952328"/>
          </a:xfrm>
        </p:grpSpPr>
        <p:cxnSp>
          <p:nvCxnSpPr>
            <p:cNvPr id="15370" name="Gerade Verbindung 48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71" name="Gerade Verbindung 49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72" name="Gerade Verbindung 50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73" name="Gerade Verbindung 51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74" name="Gerade Verbindung mit Pfeil 52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85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</p:txBody>
      </p:sp>
      <p:sp>
        <p:nvSpPr>
          <p:cNvPr id="1638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638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392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6399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6400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6401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6402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6403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6404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6393" name="Gruppieren 35"/>
          <p:cNvGrpSpPr>
            <a:grpSpLocks/>
          </p:cNvGrpSpPr>
          <p:nvPr/>
        </p:nvGrpSpPr>
        <p:grpSpPr bwMode="auto">
          <a:xfrm rot="629749">
            <a:off x="3514725" y="3221038"/>
            <a:ext cx="2232025" cy="2038350"/>
            <a:chOff x="3059832" y="2204864"/>
            <a:chExt cx="2232248" cy="2952328"/>
          </a:xfrm>
        </p:grpSpPr>
        <p:cxnSp>
          <p:nvCxnSpPr>
            <p:cNvPr id="16394" name="Gerade Verbindung 36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95" name="Gerade Verbindung 37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96" name="Gerade Verbindung 38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97" name="Gerade Verbindung 39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98" name="Gerade Verbindung mit Pfeil 40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32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</p:txBody>
      </p:sp>
      <p:sp>
        <p:nvSpPr>
          <p:cNvPr id="1741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741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416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7423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7424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7425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7426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7427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7428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17417" name="Gruppieren 29"/>
          <p:cNvGrpSpPr>
            <a:grpSpLocks/>
          </p:cNvGrpSpPr>
          <p:nvPr/>
        </p:nvGrpSpPr>
        <p:grpSpPr bwMode="auto">
          <a:xfrm rot="345376">
            <a:off x="3295650" y="3278188"/>
            <a:ext cx="2232025" cy="1916112"/>
            <a:chOff x="3059832" y="2204864"/>
            <a:chExt cx="2232248" cy="2952328"/>
          </a:xfrm>
        </p:grpSpPr>
        <p:cxnSp>
          <p:nvCxnSpPr>
            <p:cNvPr id="17418" name="Gerade Verbindung 30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19" name="Gerade Verbindung 31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0" name="Gerade Verbindung 32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1" name="Gerade Verbindung 33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22" name="Gerade Verbindung mit Pfeil 34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57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  <a:p>
            <a:pPr eaLnBrk="1" hangingPunct="1"/>
            <a:endParaRPr lang="de-AT" altLang="de-DE" dirty="0" smtClean="0"/>
          </a:p>
          <a:p>
            <a:pPr eaLnBrk="1" hangingPunct="1"/>
            <a:endParaRPr lang="de-AT" altLang="de-DE" dirty="0" smtClean="0"/>
          </a:p>
        </p:txBody>
      </p:sp>
      <p:sp>
        <p:nvSpPr>
          <p:cNvPr id="1843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1843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440" name="Gruppieren 14"/>
          <p:cNvGrpSpPr>
            <a:grpSpLocks/>
          </p:cNvGrpSpPr>
          <p:nvPr/>
        </p:nvGrpSpPr>
        <p:grpSpPr bwMode="auto">
          <a:xfrm>
            <a:off x="3059113" y="3429000"/>
            <a:ext cx="2233612" cy="1728788"/>
            <a:chOff x="3059832" y="2204864"/>
            <a:chExt cx="2232248" cy="2952328"/>
          </a:xfrm>
        </p:grpSpPr>
        <p:cxnSp>
          <p:nvCxnSpPr>
            <p:cNvPr id="18448" name="Gerade Verbindung 11"/>
            <p:cNvCxnSpPr>
              <a:cxnSpLocks noChangeShapeType="1"/>
            </p:cNvCxnSpPr>
            <p:nvPr/>
          </p:nvCxnSpPr>
          <p:spPr bwMode="auto">
            <a:xfrm>
              <a:off x="3059832" y="2420888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49" name="Gerade Verbindung 16"/>
            <p:cNvCxnSpPr>
              <a:cxnSpLocks noChangeShapeType="1"/>
            </p:cNvCxnSpPr>
            <p:nvPr/>
          </p:nvCxnSpPr>
          <p:spPr bwMode="auto">
            <a:xfrm>
              <a:off x="3059832" y="3212976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50" name="Gerade Verbindung 17"/>
            <p:cNvCxnSpPr>
              <a:cxnSpLocks noChangeShapeType="1"/>
            </p:cNvCxnSpPr>
            <p:nvPr/>
          </p:nvCxnSpPr>
          <p:spPr bwMode="auto">
            <a:xfrm>
              <a:off x="3059832" y="4005064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51" name="Gerade Verbindung 18"/>
            <p:cNvCxnSpPr>
              <a:cxnSpLocks noChangeShapeType="1"/>
            </p:cNvCxnSpPr>
            <p:nvPr/>
          </p:nvCxnSpPr>
          <p:spPr bwMode="auto">
            <a:xfrm>
              <a:off x="3059832" y="4797152"/>
              <a:ext cx="223224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52" name="Gerade Verbindung mit Pfeil 13"/>
            <p:cNvCxnSpPr>
              <a:cxnSpLocks noChangeShapeType="1"/>
            </p:cNvCxnSpPr>
            <p:nvPr/>
          </p:nvCxnSpPr>
          <p:spPr bwMode="auto">
            <a:xfrm>
              <a:off x="4175956" y="2204864"/>
              <a:ext cx="0" cy="295232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441" name="Group 10"/>
          <p:cNvGrpSpPr>
            <a:grpSpLocks/>
          </p:cNvGrpSpPr>
          <p:nvPr/>
        </p:nvGrpSpPr>
        <p:grpSpPr bwMode="auto">
          <a:xfrm>
            <a:off x="3816350" y="5300663"/>
            <a:ext cx="720725" cy="1008062"/>
            <a:chOff x="2290" y="2704"/>
            <a:chExt cx="454" cy="635"/>
          </a:xfrm>
        </p:grpSpPr>
        <p:sp>
          <p:nvSpPr>
            <p:cNvPr id="18442" name="Oval 11"/>
            <p:cNvSpPr>
              <a:spLocks noChangeArrowheads="1"/>
            </p:cNvSpPr>
            <p:nvPr/>
          </p:nvSpPr>
          <p:spPr bwMode="auto">
            <a:xfrm>
              <a:off x="2336" y="2840"/>
              <a:ext cx="363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30000"/>
                </a:spcBef>
                <a:buClr>
                  <a:srgbClr val="284394"/>
                </a:buClr>
                <a:buChar char="•"/>
                <a:defRPr sz="2400">
                  <a:solidFill>
                    <a:srgbClr val="505050"/>
                  </a:solidFill>
                  <a:latin typeface="CMU Sans Serif" pitchFamily="50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2000">
                  <a:solidFill>
                    <a:srgbClr val="505050"/>
                  </a:solidFill>
                  <a:latin typeface="CMU Sans Serif" pitchFamily="50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>
                  <a:solidFill>
                    <a:srgbClr val="505050"/>
                  </a:solidFill>
                  <a:latin typeface="CMU Sans Serif" pitchFamily="50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284394"/>
                </a:buClr>
                <a:buChar char="-"/>
                <a:defRPr sz="1600" i="1">
                  <a:solidFill>
                    <a:srgbClr val="505050"/>
                  </a:solidFill>
                  <a:latin typeface="CMU Sans Serif" pitchFamily="50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CE207"/>
                </a:buClr>
                <a:buFont typeface="Wingdings" pitchFamily="2" charset="2"/>
                <a:buChar char="§"/>
                <a:defRPr sz="1400" 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AT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8443" name="Freeform 12"/>
            <p:cNvSpPr>
              <a:spLocks/>
            </p:cNvSpPr>
            <p:nvPr/>
          </p:nvSpPr>
          <p:spPr bwMode="auto">
            <a:xfrm>
              <a:off x="2426" y="2704"/>
              <a:ext cx="182" cy="209"/>
            </a:xfrm>
            <a:custGeom>
              <a:avLst/>
              <a:gdLst>
                <a:gd name="T0" fmla="*/ 0 w 182"/>
                <a:gd name="T1" fmla="*/ 177 h 227"/>
                <a:gd name="T2" fmla="*/ 46 w 182"/>
                <a:gd name="T3" fmla="*/ 177 h 227"/>
                <a:gd name="T4" fmla="*/ 91 w 182"/>
                <a:gd name="T5" fmla="*/ 0 h 227"/>
                <a:gd name="T6" fmla="*/ 136 w 182"/>
                <a:gd name="T7" fmla="*/ 177 h 227"/>
                <a:gd name="T8" fmla="*/ 182 w 182"/>
                <a:gd name="T9" fmla="*/ 177 h 2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2" h="227">
                  <a:moveTo>
                    <a:pt x="0" y="227"/>
                  </a:moveTo>
                  <a:lnTo>
                    <a:pt x="46" y="227"/>
                  </a:lnTo>
                  <a:lnTo>
                    <a:pt x="91" y="0"/>
                  </a:lnTo>
                  <a:lnTo>
                    <a:pt x="136" y="227"/>
                  </a:lnTo>
                  <a:lnTo>
                    <a:pt x="182" y="227"/>
                  </a:lnTo>
                </a:path>
              </a:pathLst>
            </a:custGeom>
            <a:solidFill>
              <a:schemeClr val="bg1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8444" name="Freeform 13"/>
            <p:cNvSpPr>
              <a:spLocks/>
            </p:cNvSpPr>
            <p:nvPr/>
          </p:nvSpPr>
          <p:spPr bwMode="auto">
            <a:xfrm>
              <a:off x="2290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8445" name="Freeform 14"/>
            <p:cNvSpPr>
              <a:spLocks/>
            </p:cNvSpPr>
            <p:nvPr/>
          </p:nvSpPr>
          <p:spPr bwMode="auto">
            <a:xfrm flipH="1">
              <a:off x="2653" y="3067"/>
              <a:ext cx="91" cy="136"/>
            </a:xfrm>
            <a:custGeom>
              <a:avLst/>
              <a:gdLst>
                <a:gd name="T0" fmla="*/ 91 w 91"/>
                <a:gd name="T1" fmla="*/ 0 h 136"/>
                <a:gd name="T2" fmla="*/ 91 w 91"/>
                <a:gd name="T3" fmla="*/ 46 h 136"/>
                <a:gd name="T4" fmla="*/ 0 w 91"/>
                <a:gd name="T5" fmla="*/ 136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36">
                  <a:moveTo>
                    <a:pt x="91" y="0"/>
                  </a:moveTo>
                  <a:lnTo>
                    <a:pt x="91" y="46"/>
                  </a:lnTo>
                  <a:lnTo>
                    <a:pt x="0" y="13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8446" name="Freeform 15"/>
            <p:cNvSpPr>
              <a:spLocks/>
            </p:cNvSpPr>
            <p:nvPr/>
          </p:nvSpPr>
          <p:spPr bwMode="auto">
            <a:xfrm>
              <a:off x="2306" y="3097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8447" name="Freeform 16"/>
            <p:cNvSpPr>
              <a:spLocks/>
            </p:cNvSpPr>
            <p:nvPr/>
          </p:nvSpPr>
          <p:spPr bwMode="auto">
            <a:xfrm flipH="1">
              <a:off x="2502" y="3085"/>
              <a:ext cx="226" cy="227"/>
            </a:xfrm>
            <a:custGeom>
              <a:avLst/>
              <a:gdLst>
                <a:gd name="T0" fmla="*/ 90 w 226"/>
                <a:gd name="T1" fmla="*/ 0 h 227"/>
                <a:gd name="T2" fmla="*/ 181 w 226"/>
                <a:gd name="T3" fmla="*/ 45 h 227"/>
                <a:gd name="T4" fmla="*/ 90 w 226"/>
                <a:gd name="T5" fmla="*/ 45 h 227"/>
                <a:gd name="T6" fmla="*/ 181 w 226"/>
                <a:gd name="T7" fmla="*/ 91 h 227"/>
                <a:gd name="T8" fmla="*/ 90 w 226"/>
                <a:gd name="T9" fmla="*/ 91 h 227"/>
                <a:gd name="T10" fmla="*/ 181 w 226"/>
                <a:gd name="T11" fmla="*/ 136 h 227"/>
                <a:gd name="T12" fmla="*/ 0 w 226"/>
                <a:gd name="T13" fmla="*/ 136 h 227"/>
                <a:gd name="T14" fmla="*/ 90 w 226"/>
                <a:gd name="T15" fmla="*/ 181 h 227"/>
                <a:gd name="T16" fmla="*/ 181 w 226"/>
                <a:gd name="T17" fmla="*/ 136 h 227"/>
                <a:gd name="T18" fmla="*/ 136 w 226"/>
                <a:gd name="T19" fmla="*/ 227 h 227"/>
                <a:gd name="T20" fmla="*/ 136 w 226"/>
                <a:gd name="T21" fmla="*/ 181 h 227"/>
                <a:gd name="T22" fmla="*/ 181 w 226"/>
                <a:gd name="T23" fmla="*/ 136 h 227"/>
                <a:gd name="T24" fmla="*/ 226 w 226"/>
                <a:gd name="T25" fmla="*/ 227 h 227"/>
                <a:gd name="T26" fmla="*/ 181 w 226"/>
                <a:gd name="T27" fmla="*/ 181 h 2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26" h="227">
                  <a:moveTo>
                    <a:pt x="90" y="0"/>
                  </a:moveTo>
                  <a:lnTo>
                    <a:pt x="181" y="45"/>
                  </a:lnTo>
                  <a:lnTo>
                    <a:pt x="90" y="45"/>
                  </a:lnTo>
                  <a:lnTo>
                    <a:pt x="181" y="91"/>
                  </a:lnTo>
                  <a:lnTo>
                    <a:pt x="90" y="91"/>
                  </a:lnTo>
                  <a:lnTo>
                    <a:pt x="181" y="136"/>
                  </a:lnTo>
                  <a:lnTo>
                    <a:pt x="0" y="136"/>
                  </a:lnTo>
                  <a:lnTo>
                    <a:pt x="90" y="181"/>
                  </a:lnTo>
                  <a:lnTo>
                    <a:pt x="181" y="136"/>
                  </a:lnTo>
                  <a:lnTo>
                    <a:pt x="136" y="227"/>
                  </a:lnTo>
                  <a:lnTo>
                    <a:pt x="136" y="181"/>
                  </a:lnTo>
                  <a:lnTo>
                    <a:pt x="181" y="136"/>
                  </a:lnTo>
                  <a:lnTo>
                    <a:pt x="226" y="227"/>
                  </a:lnTo>
                  <a:lnTo>
                    <a:pt x="181" y="181"/>
                  </a:lnTo>
                </a:path>
              </a:pathLst>
            </a:custGeom>
            <a:noFill/>
            <a:ln w="9525">
              <a:solidFill>
                <a:srgbClr val="50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33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there</a:t>
            </a:r>
            <a:r>
              <a:rPr lang="de-AT" altLang="de-DE" sz="2400" dirty="0" smtClean="0"/>
              <a:t> an </a:t>
            </a:r>
            <a:r>
              <a:rPr lang="de-AT" altLang="de-DE" sz="2400" dirty="0" err="1" smtClean="0"/>
              <a:t>analytic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primary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field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that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is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ideally</a:t>
            </a:r>
            <a:r>
              <a:rPr lang="de-AT" altLang="de-DE" sz="2400" dirty="0" smtClean="0"/>
              <a:t> </a:t>
            </a:r>
            <a:r>
              <a:rPr lang="de-AT" altLang="de-DE" sz="2400" dirty="0" err="1" smtClean="0"/>
              <a:t>wide</a:t>
            </a:r>
            <a:r>
              <a:rPr lang="de-AT" altLang="de-DE" sz="2400" dirty="0" smtClean="0"/>
              <a:t>?</a:t>
            </a:r>
          </a:p>
        </p:txBody>
      </p:sp>
      <p:sp>
        <p:nvSpPr>
          <p:cNvPr id="215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AT" altLang="de-DE" dirty="0" smtClean="0"/>
          </a:p>
          <a:p>
            <a:pPr eaLnBrk="1" hangingPunct="1"/>
            <a:endParaRPr lang="de-AT" altLang="de-DE" dirty="0"/>
          </a:p>
          <a:p>
            <a:pPr eaLnBrk="1" hangingPunct="1"/>
            <a:endParaRPr lang="de-AT" altLang="de-DE" dirty="0" smtClean="0"/>
          </a:p>
          <a:p>
            <a:pPr eaLnBrk="1" hangingPunct="1"/>
            <a:endParaRPr lang="de-AT" altLang="de-DE" dirty="0" smtClean="0"/>
          </a:p>
          <a:p>
            <a:pPr eaLnBrk="1" hangingPunct="1"/>
            <a:r>
              <a:rPr lang="de-AT" altLang="de-DE" dirty="0" smtClean="0"/>
              <a:t>Fourier </a:t>
            </a:r>
            <a:r>
              <a:rPr lang="de-AT" altLang="de-DE" dirty="0" err="1" smtClean="0"/>
              <a:t>transform</a:t>
            </a:r>
            <a:r>
              <a:rPr lang="de-AT" altLang="de-DE" dirty="0" smtClean="0"/>
              <a:t> pair </a:t>
            </a:r>
            <a:r>
              <a:rPr lang="de-AT" altLang="de-DE" dirty="0" err="1" smtClean="0"/>
              <a:t>of</a:t>
            </a:r>
            <a:r>
              <a:rPr lang="de-AT" altLang="de-DE" dirty="0" smtClean="0"/>
              <a:t> </a:t>
            </a:r>
            <a:r>
              <a:rPr lang="de-AT" altLang="de-DE" dirty="0" err="1" smtClean="0"/>
              <a:t>modulated</a:t>
            </a:r>
            <a:r>
              <a:rPr lang="de-AT" altLang="de-DE" dirty="0" smtClean="0"/>
              <a:t> </a:t>
            </a:r>
            <a:r>
              <a:rPr lang="de-AT" altLang="de-DE" dirty="0" err="1" smtClean="0"/>
              <a:t>cosine</a:t>
            </a:r>
            <a:endParaRPr lang="de-AT" altLang="de-DE" dirty="0" smtClean="0"/>
          </a:p>
          <a:p>
            <a:pPr eaLnBrk="1" hangingPunct="1"/>
            <a:endParaRPr lang="de-AT" altLang="de-DE" dirty="0" smtClean="0"/>
          </a:p>
          <a:p>
            <a:pPr eaLnBrk="1" hangingPunct="1"/>
            <a:endParaRPr lang="de-AT" altLang="de-DE" dirty="0" smtClean="0"/>
          </a:p>
          <a:p>
            <a:pPr eaLnBrk="1" hangingPunct="1"/>
            <a:endParaRPr lang="de-AT" altLang="de-DE" dirty="0" smtClean="0"/>
          </a:p>
        </p:txBody>
      </p:sp>
      <p:sp>
        <p:nvSpPr>
          <p:cNvPr id="2150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2150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180" y="1490634"/>
            <a:ext cx="3203876" cy="60543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84696"/>
            <a:ext cx="3114528" cy="817328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46" y="3429000"/>
            <a:ext cx="8082543" cy="88128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82392"/>
            <a:ext cx="8836774" cy="97557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42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Ambisonic Encoding filters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altLang="de-DE" dirty="0" smtClean="0"/>
              <a:t>      </a:t>
            </a:r>
            <a:r>
              <a:rPr lang="de-AT" altLang="de-DE" dirty="0" err="1" smtClean="0"/>
              <a:t>dispersive</a:t>
            </a:r>
            <a:r>
              <a:rPr lang="de-AT" altLang="de-DE" dirty="0" smtClean="0"/>
              <a:t> </a:t>
            </a:r>
            <a:r>
              <a:rPr lang="de-AT" altLang="de-DE" dirty="0" err="1" smtClean="0"/>
              <a:t>Ambisonic</a:t>
            </a:r>
            <a:r>
              <a:rPr lang="de-AT" altLang="de-DE" dirty="0" smtClean="0"/>
              <a:t> </a:t>
            </a:r>
            <a:r>
              <a:rPr lang="de-AT" altLang="de-DE" dirty="0" err="1" smtClean="0"/>
              <a:t>encoding</a:t>
            </a:r>
            <a:r>
              <a:rPr lang="de-AT" altLang="de-DE" dirty="0" smtClean="0"/>
              <a:t> </a:t>
            </a:r>
            <a:r>
              <a:rPr lang="de-AT" altLang="de-DE" dirty="0" err="1" smtClean="0"/>
              <a:t>filters</a:t>
            </a:r>
            <a:r>
              <a:rPr lang="de-AT" altLang="de-DE" dirty="0" smtClean="0"/>
              <a:t> (2D</a:t>
            </a:r>
            <a:r>
              <a:rPr lang="de-AT" altLang="de-DE" dirty="0" smtClean="0"/>
              <a:t>):</a:t>
            </a:r>
          </a:p>
          <a:p>
            <a:pPr eaLnBrk="1" hangingPunct="1"/>
            <a:endParaRPr lang="de-AT" altLang="de-DE" dirty="0"/>
          </a:p>
          <a:p>
            <a:pPr eaLnBrk="1" hangingPunct="1"/>
            <a:endParaRPr lang="de-AT" altLang="de-DE" dirty="0" smtClean="0"/>
          </a:p>
          <a:p>
            <a:pPr eaLnBrk="1" hangingPunct="1"/>
            <a:endParaRPr lang="de-AT" altLang="de-DE" dirty="0"/>
          </a:p>
          <a:p>
            <a:pPr eaLnBrk="1" hangingPunct="1"/>
            <a:r>
              <a:rPr lang="de-AT" altLang="de-DE" dirty="0" smtClean="0"/>
              <a:t>Fourier </a:t>
            </a:r>
            <a:r>
              <a:rPr lang="de-AT" altLang="de-DE" dirty="0" err="1"/>
              <a:t>transform</a:t>
            </a:r>
            <a:r>
              <a:rPr lang="de-AT" altLang="de-DE" dirty="0"/>
              <a:t> pair </a:t>
            </a:r>
            <a:r>
              <a:rPr lang="de-AT" altLang="de-DE" dirty="0" err="1"/>
              <a:t>of</a:t>
            </a:r>
            <a:r>
              <a:rPr lang="de-AT" altLang="de-DE" dirty="0"/>
              <a:t> </a:t>
            </a:r>
            <a:r>
              <a:rPr lang="de-AT" altLang="de-DE" dirty="0" err="1"/>
              <a:t>modulated</a:t>
            </a:r>
            <a:r>
              <a:rPr lang="de-AT" altLang="de-DE" dirty="0"/>
              <a:t> </a:t>
            </a:r>
            <a:r>
              <a:rPr lang="de-AT" altLang="de-DE" dirty="0" err="1"/>
              <a:t>cosine</a:t>
            </a:r>
            <a:endParaRPr lang="de-AT" altLang="de-DE" dirty="0"/>
          </a:p>
          <a:p>
            <a:pPr eaLnBrk="1" hangingPunct="1"/>
            <a:endParaRPr lang="de-AT" altLang="de-DE" dirty="0" smtClean="0"/>
          </a:p>
        </p:txBody>
      </p:sp>
      <p:sp>
        <p:nvSpPr>
          <p:cNvPr id="2458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24581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4" name="Grafik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9686" y="1715988"/>
            <a:ext cx="6382714" cy="13527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82392"/>
            <a:ext cx="8836774" cy="97557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Grafik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6058180"/>
            <a:ext cx="543156" cy="3951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uppieren 9"/>
          <p:cNvGrpSpPr/>
          <p:nvPr/>
        </p:nvGrpSpPr>
        <p:grpSpPr bwMode="auto">
          <a:xfrm>
            <a:off x="2687707" y="5949280"/>
            <a:ext cx="3755881" cy="576064"/>
            <a:chOff x="2687707" y="5949280"/>
            <a:chExt cx="3755881" cy="576064"/>
          </a:xfrm>
        </p:grpSpPr>
        <p:sp>
          <p:nvSpPr>
            <p:cNvPr id="12" name="Rechteck 11"/>
            <p:cNvSpPr/>
            <p:nvPr/>
          </p:nvSpPr>
          <p:spPr bwMode="auto">
            <a:xfrm>
              <a:off x="3131839" y="5949280"/>
              <a:ext cx="2062833" cy="57606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3" name="Gerade Verbindung mit Pfeil 12"/>
            <p:cNvCxnSpPr/>
            <p:nvPr/>
          </p:nvCxnSpPr>
          <p:spPr bwMode="auto">
            <a:xfrm>
              <a:off x="2687707" y="6237312"/>
              <a:ext cx="40533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Gerade Verbindung mit Pfeil 13"/>
            <p:cNvCxnSpPr/>
            <p:nvPr/>
          </p:nvCxnSpPr>
          <p:spPr bwMode="auto">
            <a:xfrm>
              <a:off x="5194672" y="60294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Gerade Verbindung mit Pfeil 14"/>
            <p:cNvCxnSpPr/>
            <p:nvPr/>
          </p:nvCxnSpPr>
          <p:spPr bwMode="auto">
            <a:xfrm>
              <a:off x="5194672" y="61818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Gerade Verbindung mit Pfeil 15"/>
            <p:cNvCxnSpPr/>
            <p:nvPr/>
          </p:nvCxnSpPr>
          <p:spPr bwMode="auto">
            <a:xfrm>
              <a:off x="5194672" y="63342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7" name="Grafik 1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77476" y="6057495"/>
              <a:ext cx="1482556" cy="3958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8" name="Gerade Verbindung mit Pfeil 17"/>
            <p:cNvCxnSpPr/>
            <p:nvPr/>
          </p:nvCxnSpPr>
          <p:spPr bwMode="auto">
            <a:xfrm>
              <a:off x="5194672" y="64866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9" name="Grafik 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76261" y="5984075"/>
              <a:ext cx="567327" cy="3954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17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Ambisonic Encoding filters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      dispersive Ambisonic encoding filters (2D):</a:t>
            </a:r>
          </a:p>
        </p:txBody>
      </p:sp>
      <p:sp>
        <p:nvSpPr>
          <p:cNvPr id="2560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2560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4" name="Grafik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9686" y="1715988"/>
            <a:ext cx="6382714" cy="13527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82392"/>
            <a:ext cx="8836774" cy="97557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835150" y="2781300"/>
            <a:ext cx="18049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4800" b="1" i="0">
                <a:solidFill>
                  <a:srgbClr val="00B050"/>
                </a:solidFill>
              </a:rPr>
              <a:t>AHA!</a:t>
            </a:r>
          </a:p>
        </p:txBody>
      </p:sp>
      <p:sp>
        <p:nvSpPr>
          <p:cNvPr id="25609" name="Ellipse 1"/>
          <p:cNvSpPr>
            <a:spLocks noChangeArrowheads="1"/>
          </p:cNvSpPr>
          <p:nvPr/>
        </p:nvSpPr>
        <p:spPr bwMode="auto">
          <a:xfrm>
            <a:off x="3635375" y="2047875"/>
            <a:ext cx="3384550" cy="720725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>
              <a:solidFill>
                <a:schemeClr val="tx1"/>
              </a:solidFill>
            </a:endParaRPr>
          </a:p>
        </p:txBody>
      </p:sp>
      <p:sp>
        <p:nvSpPr>
          <p:cNvPr id="25610" name="Ellipse 9"/>
          <p:cNvSpPr>
            <a:spLocks noChangeArrowheads="1"/>
          </p:cNvSpPr>
          <p:nvPr/>
        </p:nvSpPr>
        <p:spPr bwMode="auto">
          <a:xfrm>
            <a:off x="179388" y="3500438"/>
            <a:ext cx="2736850" cy="681037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Grafik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6058180"/>
            <a:ext cx="543156" cy="3951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uppieren 13"/>
          <p:cNvGrpSpPr/>
          <p:nvPr/>
        </p:nvGrpSpPr>
        <p:grpSpPr bwMode="auto">
          <a:xfrm>
            <a:off x="2687707" y="5949280"/>
            <a:ext cx="3755881" cy="576064"/>
            <a:chOff x="2687707" y="5949280"/>
            <a:chExt cx="3755881" cy="576064"/>
          </a:xfrm>
        </p:grpSpPr>
        <p:sp>
          <p:nvSpPr>
            <p:cNvPr id="15" name="Rechteck 14"/>
            <p:cNvSpPr/>
            <p:nvPr/>
          </p:nvSpPr>
          <p:spPr bwMode="auto">
            <a:xfrm>
              <a:off x="3131839" y="5949280"/>
              <a:ext cx="2062833" cy="57606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6" name="Gerade Verbindung mit Pfeil 15"/>
            <p:cNvCxnSpPr/>
            <p:nvPr/>
          </p:nvCxnSpPr>
          <p:spPr bwMode="auto">
            <a:xfrm>
              <a:off x="2687707" y="6237312"/>
              <a:ext cx="40533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Gerade Verbindung mit Pfeil 16"/>
            <p:cNvCxnSpPr/>
            <p:nvPr/>
          </p:nvCxnSpPr>
          <p:spPr bwMode="auto">
            <a:xfrm>
              <a:off x="5194672" y="60294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Gerade Verbindung mit Pfeil 17"/>
            <p:cNvCxnSpPr/>
            <p:nvPr/>
          </p:nvCxnSpPr>
          <p:spPr bwMode="auto">
            <a:xfrm>
              <a:off x="5194672" y="61818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Gerade Verbindung mit Pfeil 18"/>
            <p:cNvCxnSpPr/>
            <p:nvPr/>
          </p:nvCxnSpPr>
          <p:spPr bwMode="auto">
            <a:xfrm>
              <a:off x="5194672" y="63342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0" name="Grafik 1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77476" y="6057495"/>
              <a:ext cx="1482556" cy="3958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1" name="Gerade Verbindung mit Pfeil 20"/>
            <p:cNvCxnSpPr/>
            <p:nvPr/>
          </p:nvCxnSpPr>
          <p:spPr bwMode="auto">
            <a:xfrm>
              <a:off x="5194672" y="64866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2" name="Grafik 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76261" y="5984075"/>
              <a:ext cx="567327" cy="3954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89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Ambisonic Encoding filters</a:t>
            </a:r>
          </a:p>
        </p:txBody>
      </p:sp>
      <p:sp>
        <p:nvSpPr>
          <p:cNvPr id="2662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      dispersive Ambisonic encoding filters (2D):</a:t>
            </a:r>
          </a:p>
        </p:txBody>
      </p:sp>
      <p:sp>
        <p:nvSpPr>
          <p:cNvPr id="2662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2662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4" name="Grafik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9686" y="1715988"/>
            <a:ext cx="6382714" cy="13527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394010"/>
            <a:ext cx="9119609" cy="89516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632" name="Text Box 28"/>
          <p:cNvSpPr txBox="1">
            <a:spLocks noChangeArrowheads="1"/>
          </p:cNvSpPr>
          <p:nvPr/>
        </p:nvSpPr>
        <p:spPr bwMode="auto">
          <a:xfrm>
            <a:off x="1835150" y="2781300"/>
            <a:ext cx="18049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4800" b="1" i="0">
                <a:solidFill>
                  <a:srgbClr val="00B050"/>
                </a:solidFill>
              </a:rPr>
              <a:t>AHA!</a:t>
            </a:r>
          </a:p>
        </p:txBody>
      </p:sp>
      <p:sp>
        <p:nvSpPr>
          <p:cNvPr id="26633" name="Ellipse 9"/>
          <p:cNvSpPr>
            <a:spLocks noChangeArrowheads="1"/>
          </p:cNvSpPr>
          <p:nvPr/>
        </p:nvSpPr>
        <p:spPr bwMode="auto">
          <a:xfrm>
            <a:off x="0" y="3500438"/>
            <a:ext cx="2916238" cy="681037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>
              <a:solidFill>
                <a:schemeClr val="tx1"/>
              </a:solidFill>
            </a:endParaRPr>
          </a:p>
        </p:txBody>
      </p:sp>
      <p:sp>
        <p:nvSpPr>
          <p:cNvPr id="26634" name="Ellipse 11"/>
          <p:cNvSpPr>
            <a:spLocks noChangeArrowheads="1"/>
          </p:cNvSpPr>
          <p:nvPr/>
        </p:nvSpPr>
        <p:spPr bwMode="auto">
          <a:xfrm>
            <a:off x="3635375" y="2047875"/>
            <a:ext cx="3384550" cy="720725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Grafik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6058180"/>
            <a:ext cx="543156" cy="3951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uppieren 12"/>
          <p:cNvGrpSpPr/>
          <p:nvPr/>
        </p:nvGrpSpPr>
        <p:grpSpPr bwMode="auto">
          <a:xfrm>
            <a:off x="2687707" y="5949280"/>
            <a:ext cx="3755881" cy="576064"/>
            <a:chOff x="2687707" y="5949280"/>
            <a:chExt cx="3755881" cy="576064"/>
          </a:xfrm>
        </p:grpSpPr>
        <p:sp>
          <p:nvSpPr>
            <p:cNvPr id="14" name="Rechteck 13"/>
            <p:cNvSpPr/>
            <p:nvPr/>
          </p:nvSpPr>
          <p:spPr bwMode="auto">
            <a:xfrm>
              <a:off x="3131839" y="5949280"/>
              <a:ext cx="2062833" cy="57606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5" name="Gerade Verbindung mit Pfeil 14"/>
            <p:cNvCxnSpPr/>
            <p:nvPr/>
          </p:nvCxnSpPr>
          <p:spPr bwMode="auto">
            <a:xfrm>
              <a:off x="2687707" y="6237312"/>
              <a:ext cx="40533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Gerade Verbindung mit Pfeil 15"/>
            <p:cNvCxnSpPr/>
            <p:nvPr/>
          </p:nvCxnSpPr>
          <p:spPr bwMode="auto">
            <a:xfrm>
              <a:off x="5194672" y="60294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Gerade Verbindung mit Pfeil 16"/>
            <p:cNvCxnSpPr/>
            <p:nvPr/>
          </p:nvCxnSpPr>
          <p:spPr bwMode="auto">
            <a:xfrm>
              <a:off x="5194672" y="61818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Gerade Verbindung mit Pfeil 17"/>
            <p:cNvCxnSpPr/>
            <p:nvPr/>
          </p:nvCxnSpPr>
          <p:spPr bwMode="auto">
            <a:xfrm>
              <a:off x="5194672" y="63342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9" name="Grafik 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77476" y="6057495"/>
              <a:ext cx="1482556" cy="3958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0" name="Gerade Verbindung mit Pfeil 19"/>
            <p:cNvCxnSpPr/>
            <p:nvPr/>
          </p:nvCxnSpPr>
          <p:spPr bwMode="auto">
            <a:xfrm>
              <a:off x="5194672" y="64866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1" name="Grafik 2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76261" y="5984075"/>
              <a:ext cx="567327" cy="3954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15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Ambisonic Encoding filters</a:t>
            </a:r>
          </a:p>
        </p:txBody>
      </p:sp>
      <p:sp>
        <p:nvSpPr>
          <p:cNvPr id="2765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altLang="de-DE" smtClean="0"/>
              <a:t>      dispersive Ambisonic encoding filters (2D):</a:t>
            </a:r>
          </a:p>
        </p:txBody>
      </p:sp>
      <p:sp>
        <p:nvSpPr>
          <p:cNvPr id="2765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sz="1200" smtClean="0">
              <a:solidFill>
                <a:schemeClr val="bg1"/>
              </a:solidFill>
            </a:endParaRPr>
          </a:p>
        </p:txBody>
      </p:sp>
      <p:sp>
        <p:nvSpPr>
          <p:cNvPr id="2765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smtClean="0">
                <a:solidFill>
                  <a:schemeClr val="bg1"/>
                </a:solidFill>
              </a:rPr>
              <a:t>25</a:t>
            </a:r>
          </a:p>
        </p:txBody>
      </p:sp>
      <p:pic>
        <p:nvPicPr>
          <p:cNvPr id="4" name="Grafik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9686" y="1715988"/>
            <a:ext cx="6382714" cy="13527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394010"/>
            <a:ext cx="9119609" cy="89516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656" name="Text Box 28"/>
          <p:cNvSpPr txBox="1">
            <a:spLocks noChangeArrowheads="1"/>
          </p:cNvSpPr>
          <p:nvPr/>
        </p:nvSpPr>
        <p:spPr bwMode="auto">
          <a:xfrm>
            <a:off x="1835150" y="2781300"/>
            <a:ext cx="18049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4800" b="1" i="0">
                <a:solidFill>
                  <a:srgbClr val="00B050"/>
                </a:solidFill>
              </a:rPr>
              <a:t>AHA!</a:t>
            </a:r>
          </a:p>
        </p:txBody>
      </p:sp>
      <p:sp>
        <p:nvSpPr>
          <p:cNvPr id="27657" name="Ellipse 9"/>
          <p:cNvSpPr>
            <a:spLocks noChangeArrowheads="1"/>
          </p:cNvSpPr>
          <p:nvPr/>
        </p:nvSpPr>
        <p:spPr bwMode="auto">
          <a:xfrm>
            <a:off x="0" y="3500438"/>
            <a:ext cx="2916238" cy="681037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35" y="4293096"/>
            <a:ext cx="9061331" cy="89522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659" name="Ellipse 12"/>
          <p:cNvSpPr>
            <a:spLocks noChangeArrowheads="1"/>
          </p:cNvSpPr>
          <p:nvPr/>
        </p:nvSpPr>
        <p:spPr bwMode="auto">
          <a:xfrm>
            <a:off x="-36513" y="4365625"/>
            <a:ext cx="2916238" cy="681038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>
              <a:solidFill>
                <a:schemeClr val="tx1"/>
              </a:solidFill>
            </a:endParaRPr>
          </a:p>
        </p:txBody>
      </p:sp>
      <p:sp>
        <p:nvSpPr>
          <p:cNvPr id="27660" name="Line 7"/>
          <p:cNvSpPr>
            <a:spLocks noChangeShapeType="1"/>
          </p:cNvSpPr>
          <p:nvPr/>
        </p:nvSpPr>
        <p:spPr bwMode="auto">
          <a:xfrm flipV="1">
            <a:off x="2482850" y="530066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1" name="Line 8"/>
          <p:cNvSpPr>
            <a:spLocks noChangeShapeType="1"/>
          </p:cNvSpPr>
          <p:nvPr/>
        </p:nvSpPr>
        <p:spPr bwMode="auto">
          <a:xfrm flipV="1">
            <a:off x="2698750" y="5589588"/>
            <a:ext cx="0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2" name="Line 9"/>
          <p:cNvSpPr>
            <a:spLocks noChangeShapeType="1"/>
          </p:cNvSpPr>
          <p:nvPr/>
        </p:nvSpPr>
        <p:spPr bwMode="auto">
          <a:xfrm>
            <a:off x="2914650" y="5589588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3" name="Line 10"/>
          <p:cNvSpPr>
            <a:spLocks noChangeShapeType="1"/>
          </p:cNvSpPr>
          <p:nvPr/>
        </p:nvSpPr>
        <p:spPr bwMode="auto">
          <a:xfrm>
            <a:off x="3130550" y="5732463"/>
            <a:ext cx="0" cy="73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4" name="Line 11"/>
          <p:cNvSpPr>
            <a:spLocks noChangeShapeType="1"/>
          </p:cNvSpPr>
          <p:nvPr/>
        </p:nvSpPr>
        <p:spPr bwMode="auto">
          <a:xfrm flipV="1">
            <a:off x="3346450" y="571341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5" name="Line 12"/>
          <p:cNvSpPr>
            <a:spLocks noChangeShapeType="1"/>
          </p:cNvSpPr>
          <p:nvPr/>
        </p:nvSpPr>
        <p:spPr bwMode="auto">
          <a:xfrm>
            <a:off x="3562350" y="5732463"/>
            <a:ext cx="1588" cy="73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6" name="Line 13"/>
          <p:cNvSpPr>
            <a:spLocks noChangeShapeType="1"/>
          </p:cNvSpPr>
          <p:nvPr/>
        </p:nvSpPr>
        <p:spPr bwMode="auto">
          <a:xfrm flipH="1" flipV="1">
            <a:off x="2268538" y="5589588"/>
            <a:ext cx="0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7" name="Line 14"/>
          <p:cNvSpPr>
            <a:spLocks noChangeShapeType="1"/>
          </p:cNvSpPr>
          <p:nvPr/>
        </p:nvSpPr>
        <p:spPr bwMode="auto">
          <a:xfrm flipH="1">
            <a:off x="2052638" y="55848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8" name="Line 15"/>
          <p:cNvSpPr>
            <a:spLocks noChangeShapeType="1"/>
          </p:cNvSpPr>
          <p:nvPr/>
        </p:nvSpPr>
        <p:spPr bwMode="auto">
          <a:xfrm flipH="1">
            <a:off x="1836738" y="5732463"/>
            <a:ext cx="0" cy="73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69" name="Line 16"/>
          <p:cNvSpPr>
            <a:spLocks noChangeShapeType="1"/>
          </p:cNvSpPr>
          <p:nvPr/>
        </p:nvSpPr>
        <p:spPr bwMode="auto">
          <a:xfrm flipH="1" flipV="1">
            <a:off x="1620838" y="571976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70" name="Line 17"/>
          <p:cNvSpPr>
            <a:spLocks noChangeShapeType="1"/>
          </p:cNvSpPr>
          <p:nvPr/>
        </p:nvSpPr>
        <p:spPr bwMode="auto">
          <a:xfrm flipH="1">
            <a:off x="1403350" y="5732463"/>
            <a:ext cx="1588" cy="73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71" name="Line 18"/>
          <p:cNvSpPr>
            <a:spLocks noChangeShapeType="1"/>
          </p:cNvSpPr>
          <p:nvPr/>
        </p:nvSpPr>
        <p:spPr bwMode="auto">
          <a:xfrm>
            <a:off x="1330325" y="5732463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27672" name="Picture 20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618163"/>
            <a:ext cx="414337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73" name="Line 23"/>
          <p:cNvSpPr>
            <a:spLocks noChangeShapeType="1"/>
          </p:cNvSpPr>
          <p:nvPr/>
        </p:nvSpPr>
        <p:spPr bwMode="auto">
          <a:xfrm flipH="1" flipV="1">
            <a:off x="6592888" y="5294313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74" name="Line 24"/>
          <p:cNvSpPr>
            <a:spLocks noChangeShapeType="1"/>
          </p:cNvSpPr>
          <p:nvPr/>
        </p:nvSpPr>
        <p:spPr bwMode="auto">
          <a:xfrm flipH="1" flipV="1">
            <a:off x="6376988" y="5734050"/>
            <a:ext cx="0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75" name="Line 26"/>
          <p:cNvSpPr>
            <a:spLocks noChangeShapeType="1"/>
          </p:cNvSpPr>
          <p:nvPr/>
        </p:nvSpPr>
        <p:spPr bwMode="auto">
          <a:xfrm flipH="1">
            <a:off x="5945188" y="5661025"/>
            <a:ext cx="0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76" name="Line 28"/>
          <p:cNvSpPr>
            <a:spLocks noChangeShapeType="1"/>
          </p:cNvSpPr>
          <p:nvPr/>
        </p:nvSpPr>
        <p:spPr bwMode="auto">
          <a:xfrm flipH="1">
            <a:off x="5511800" y="5661025"/>
            <a:ext cx="1588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77" name="Line 29"/>
          <p:cNvSpPr>
            <a:spLocks noChangeShapeType="1"/>
          </p:cNvSpPr>
          <p:nvPr/>
        </p:nvSpPr>
        <p:spPr bwMode="auto">
          <a:xfrm flipV="1">
            <a:off x="6807200" y="5727700"/>
            <a:ext cx="0" cy="1428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78" name="Line 31"/>
          <p:cNvSpPr>
            <a:spLocks noChangeShapeType="1"/>
          </p:cNvSpPr>
          <p:nvPr/>
        </p:nvSpPr>
        <p:spPr bwMode="auto">
          <a:xfrm>
            <a:off x="7239000" y="5654675"/>
            <a:ext cx="0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79" name="Line 34"/>
          <p:cNvSpPr>
            <a:spLocks noChangeShapeType="1"/>
          </p:cNvSpPr>
          <p:nvPr/>
        </p:nvSpPr>
        <p:spPr bwMode="auto">
          <a:xfrm>
            <a:off x="7670800" y="5654675"/>
            <a:ext cx="1588" cy="730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27680" name="Picture 36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611813"/>
            <a:ext cx="414337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81" name="Line 43"/>
          <p:cNvSpPr>
            <a:spLocks noChangeShapeType="1"/>
          </p:cNvSpPr>
          <p:nvPr/>
        </p:nvSpPr>
        <p:spPr bwMode="auto">
          <a:xfrm>
            <a:off x="5416550" y="5732463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82" name="Line 73"/>
          <p:cNvSpPr>
            <a:spLocks noChangeShapeType="1"/>
          </p:cNvSpPr>
          <p:nvPr/>
        </p:nvSpPr>
        <p:spPr bwMode="auto">
          <a:xfrm>
            <a:off x="6999288" y="5589588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83" name="Line 74"/>
          <p:cNvSpPr>
            <a:spLocks noChangeShapeType="1"/>
          </p:cNvSpPr>
          <p:nvPr/>
        </p:nvSpPr>
        <p:spPr bwMode="auto">
          <a:xfrm flipV="1">
            <a:off x="7431088" y="571341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84" name="Line 75"/>
          <p:cNvSpPr>
            <a:spLocks noChangeShapeType="1"/>
          </p:cNvSpPr>
          <p:nvPr/>
        </p:nvSpPr>
        <p:spPr bwMode="auto">
          <a:xfrm flipH="1">
            <a:off x="6137275" y="5584825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85" name="Line 76"/>
          <p:cNvSpPr>
            <a:spLocks noChangeShapeType="1"/>
          </p:cNvSpPr>
          <p:nvPr/>
        </p:nvSpPr>
        <p:spPr bwMode="auto">
          <a:xfrm flipH="1" flipV="1">
            <a:off x="5705475" y="571976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686" name="Ellipse 39"/>
          <p:cNvSpPr>
            <a:spLocks noChangeArrowheads="1"/>
          </p:cNvSpPr>
          <p:nvPr/>
        </p:nvSpPr>
        <p:spPr bwMode="auto">
          <a:xfrm>
            <a:off x="3635375" y="2047875"/>
            <a:ext cx="3384550" cy="720725"/>
          </a:xfrm>
          <a:prstGeom prst="ellips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>
              <a:solidFill>
                <a:schemeClr val="tx1"/>
              </a:solidFill>
            </a:endParaRPr>
          </a:p>
        </p:txBody>
      </p:sp>
      <p:sp>
        <p:nvSpPr>
          <p:cNvPr id="27687" name="Ellipse 40"/>
          <p:cNvSpPr>
            <a:spLocks noChangeArrowheads="1"/>
          </p:cNvSpPr>
          <p:nvPr/>
        </p:nvSpPr>
        <p:spPr bwMode="auto">
          <a:xfrm>
            <a:off x="3635375" y="2492375"/>
            <a:ext cx="3384550" cy="720725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284394"/>
              </a:buClr>
              <a:buChar char="•"/>
              <a:defRPr sz="2400">
                <a:solidFill>
                  <a:srgbClr val="505050"/>
                </a:solidFill>
                <a:latin typeface="CMU Sans Serif" pitchFamily="50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284394"/>
              </a:buClr>
              <a:buChar char="-"/>
              <a:defRPr sz="2000">
                <a:solidFill>
                  <a:srgbClr val="505050"/>
                </a:solidFill>
                <a:latin typeface="CMU Sans Serif" pitchFamily="50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>
                <a:solidFill>
                  <a:srgbClr val="505050"/>
                </a:solidFill>
                <a:latin typeface="CMU Sans Serif" pitchFamily="50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284394"/>
              </a:buClr>
              <a:buChar char="-"/>
              <a:defRPr sz="1600" i="1">
                <a:solidFill>
                  <a:srgbClr val="505050"/>
                </a:solidFill>
                <a:latin typeface="CMU Sans Serif" pitchFamily="50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AT" altLang="de-DE" sz="1800">
              <a:solidFill>
                <a:schemeClr val="tx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1" name="Grafik 4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6058180"/>
            <a:ext cx="543156" cy="3951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2" name="Gruppieren 41"/>
          <p:cNvGrpSpPr/>
          <p:nvPr/>
        </p:nvGrpSpPr>
        <p:grpSpPr bwMode="auto">
          <a:xfrm>
            <a:off x="2687707" y="5949280"/>
            <a:ext cx="3755881" cy="576064"/>
            <a:chOff x="2687707" y="5949280"/>
            <a:chExt cx="3755881" cy="576064"/>
          </a:xfrm>
        </p:grpSpPr>
        <p:sp>
          <p:nvSpPr>
            <p:cNvPr id="43" name="Rechteck 42"/>
            <p:cNvSpPr/>
            <p:nvPr/>
          </p:nvSpPr>
          <p:spPr bwMode="auto">
            <a:xfrm>
              <a:off x="3131839" y="5949280"/>
              <a:ext cx="2062833" cy="57606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4" name="Gerade Verbindung mit Pfeil 43"/>
            <p:cNvCxnSpPr/>
            <p:nvPr/>
          </p:nvCxnSpPr>
          <p:spPr bwMode="auto">
            <a:xfrm>
              <a:off x="2687707" y="6237312"/>
              <a:ext cx="40533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Gerade Verbindung mit Pfeil 44"/>
            <p:cNvCxnSpPr/>
            <p:nvPr/>
          </p:nvCxnSpPr>
          <p:spPr bwMode="auto">
            <a:xfrm>
              <a:off x="5194672" y="60294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Gerade Verbindung mit Pfeil 45"/>
            <p:cNvCxnSpPr/>
            <p:nvPr/>
          </p:nvCxnSpPr>
          <p:spPr bwMode="auto">
            <a:xfrm>
              <a:off x="5194672" y="61818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Gerade Verbindung mit Pfeil 46"/>
            <p:cNvCxnSpPr/>
            <p:nvPr/>
          </p:nvCxnSpPr>
          <p:spPr bwMode="auto">
            <a:xfrm>
              <a:off x="5194672" y="63342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8" name="Grafik 4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77476" y="6057495"/>
              <a:ext cx="1482556" cy="3958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9" name="Gerade Verbindung mit Pfeil 48"/>
            <p:cNvCxnSpPr/>
            <p:nvPr/>
          </p:nvCxnSpPr>
          <p:spPr bwMode="auto">
            <a:xfrm>
              <a:off x="5194672" y="64866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0" name="Grafik 4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76261" y="5984075"/>
              <a:ext cx="567327" cy="3954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79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de-DE" dirty="0" smtClean="0"/>
              <a:t>Rotation </a:t>
            </a:r>
            <a:r>
              <a:rPr lang="de-AT" altLang="de-DE" dirty="0" err="1" smtClean="0"/>
              <a:t>filter</a:t>
            </a:r>
            <a:endParaRPr lang="de-AT" altLang="de-DE" dirty="0" smtClean="0"/>
          </a:p>
        </p:txBody>
      </p:sp>
      <p:sp>
        <p:nvSpPr>
          <p:cNvPr id="3584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MU Sans Serif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MU Sans Serif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MU Sans Serif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MU Sans Serif" pitchFamily="50" charset="0"/>
              </a:defRPr>
            </a:lvl9pPr>
          </a:lstStyle>
          <a:p>
            <a:pPr eaLnBrk="1" hangingPunct="1"/>
            <a:r>
              <a:rPr lang="en-US" altLang="de-DE" i="0" smtClean="0">
                <a:solidFill>
                  <a:schemeClr val="bg1"/>
                </a:solidFill>
              </a:rPr>
              <a:t>F. Zotter: Ambisonic Audio Effects                        DAFx 2015</a:t>
            </a:r>
            <a:endParaRPr lang="de-DE" altLang="de-DE" i="0" smtClean="0">
              <a:solidFill>
                <a:schemeClr val="bg1"/>
              </a:solidFill>
            </a:endParaRPr>
          </a:p>
        </p:txBody>
      </p:sp>
      <p:sp>
        <p:nvSpPr>
          <p:cNvPr id="3584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CMU Sans Serif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MU Sans Serif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MU Sans Serif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MU Sans Serif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MU Sans Serif" pitchFamily="50" charset="0"/>
              </a:defRPr>
            </a:lvl9pPr>
          </a:lstStyle>
          <a:p>
            <a:pPr eaLnBrk="1" hangingPunct="1"/>
            <a:r>
              <a:rPr lang="de-DE" altLang="de-DE" i="0" dirty="0" smtClean="0">
                <a:solidFill>
                  <a:schemeClr val="bg1"/>
                </a:solidFill>
              </a:rPr>
              <a:t>28</a:t>
            </a:r>
          </a:p>
        </p:txBody>
      </p:sp>
      <p:pic>
        <p:nvPicPr>
          <p:cNvPr id="35846" name="Picture 6" descr="C:\Users\Franz Zotter\Documents\2014_ambisym\epswa\anim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620688"/>
            <a:ext cx="562927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6011914" y="5013176"/>
            <a:ext cx="1728192" cy="136815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5507858" y="51571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5507858" y="53095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5507858" y="54619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5507858" y="56143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Gerade Verbindung mit Pfeil 12"/>
          <p:cNvCxnSpPr/>
          <p:nvPr/>
        </p:nvCxnSpPr>
        <p:spPr bwMode="auto">
          <a:xfrm>
            <a:off x="5507858" y="57667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5507858" y="59191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 bwMode="auto">
          <a:xfrm>
            <a:off x="5507858" y="60715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>
            <a:off x="5507858" y="62239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7740106" y="51571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>
            <a:off x="7740106" y="53095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>
            <a:off x="7740106" y="54619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Inhaltsplatzhalter 1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8679" y="5589240"/>
            <a:ext cx="790201" cy="3958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0" name="Gerade Verbindung mit Pfeil 19"/>
          <p:cNvCxnSpPr/>
          <p:nvPr/>
        </p:nvCxnSpPr>
        <p:spPr bwMode="auto">
          <a:xfrm>
            <a:off x="7740106" y="56143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>
            <a:off x="7740106" y="57667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Gerade Verbindung mit Pfeil 21"/>
          <p:cNvCxnSpPr/>
          <p:nvPr/>
        </p:nvCxnSpPr>
        <p:spPr bwMode="auto">
          <a:xfrm>
            <a:off x="7740106" y="59191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Gerade Verbindung mit Pfeil 22"/>
          <p:cNvCxnSpPr/>
          <p:nvPr/>
        </p:nvCxnSpPr>
        <p:spPr bwMode="auto">
          <a:xfrm>
            <a:off x="7740106" y="60715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>
            <a:off x="7740106" y="6223992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" name="Grafik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5589240"/>
            <a:ext cx="567327" cy="3954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Grafik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8431" y="5589240"/>
            <a:ext cx="567819" cy="3958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07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3</a:t>
            </a:r>
            <a:endParaRPr lang="de-DE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599281"/>
            <a:ext cx="8569325" cy="576263"/>
          </a:xfrm>
        </p:spPr>
        <p:txBody>
          <a:bodyPr/>
          <a:lstStyle/>
          <a:p>
            <a:r>
              <a:rPr lang="en-GB" dirty="0" smtClean="0"/>
              <a:t>Virtual </a:t>
            </a:r>
            <a:r>
              <a:rPr lang="en-GB" dirty="0"/>
              <a:t>panning </a:t>
            </a:r>
            <a:r>
              <a:rPr lang="en-GB" dirty="0" smtClean="0"/>
              <a:t>function </a:t>
            </a:r>
            <a:r>
              <a:rPr lang="en-GB" sz="2400" dirty="0" smtClean="0"/>
              <a:t>(horizontal-only </a:t>
            </a:r>
            <a:r>
              <a:rPr lang="en-GB" sz="2400" dirty="0" err="1" smtClean="0"/>
              <a:t>Ambisonics</a:t>
            </a:r>
            <a:r>
              <a:rPr lang="en-GB" sz="2400" dirty="0" smtClean="0"/>
              <a:t>)</a:t>
            </a:r>
            <a:endParaRPr lang="en-GB" noProof="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z="2000" noProof="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GB" sz="2000" noProof="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sz="1400" noProof="0" dirty="0" smtClean="0">
                <a:solidFill>
                  <a:srgbClr val="FF0000"/>
                </a:solidFill>
              </a:rPr>
              <a:t/>
            </a:r>
            <a:br>
              <a:rPr lang="en-GB" sz="1400" noProof="0" dirty="0" smtClean="0">
                <a:solidFill>
                  <a:srgbClr val="FF0000"/>
                </a:solidFill>
              </a:rPr>
            </a:br>
            <a:r>
              <a:rPr lang="en-GB" sz="2000" noProof="0" dirty="0" smtClean="0">
                <a:solidFill>
                  <a:srgbClr val="FF0000"/>
                </a:solidFill>
              </a:rPr>
              <a:t>red&gt;0, </a:t>
            </a:r>
            <a:r>
              <a:rPr lang="en-GB" sz="2000" noProof="0" dirty="0" smtClean="0">
                <a:solidFill>
                  <a:srgbClr val="000099"/>
                </a:solidFill>
              </a:rPr>
              <a:t>blue&lt;0: </a:t>
            </a:r>
            <a:r>
              <a:rPr lang="en-GB" sz="2000" noProof="0" dirty="0" smtClean="0">
                <a:solidFill>
                  <a:schemeClr val="tx1"/>
                </a:solidFill>
              </a:rPr>
              <a:t>finite resolution.</a:t>
            </a:r>
            <a:endParaRPr lang="en-GB" sz="2000" noProof="0" dirty="0">
              <a:solidFill>
                <a:srgbClr val="000099"/>
              </a:solidFill>
            </a:endParaRPr>
          </a:p>
        </p:txBody>
      </p:sp>
      <p:sp>
        <p:nvSpPr>
          <p:cNvPr id="12" name="Text Box 56"/>
          <p:cNvSpPr txBox="1">
            <a:spLocks noChangeArrowheads="1"/>
          </p:cNvSpPr>
          <p:nvPr/>
        </p:nvSpPr>
        <p:spPr bwMode="auto">
          <a:xfrm>
            <a:off x="575779" y="1115452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finite </a:t>
            </a:r>
            <a:r>
              <a:rPr lang="de-DE" dirty="0" err="1" smtClean="0">
                <a:latin typeface="+mj-lt"/>
              </a:rPr>
              <a:t>order</a:t>
            </a:r>
            <a:endParaRPr lang="de-DE" dirty="0">
              <a:latin typeface="+mj-lt"/>
            </a:endParaRPr>
          </a:p>
        </p:txBody>
      </p:sp>
      <p:pic>
        <p:nvPicPr>
          <p:cNvPr id="17" name="Picture 13" descr="circp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860800"/>
            <a:ext cx="6307138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6659563" y="2133600"/>
            <a:ext cx="2484437" cy="1800225"/>
          </a:xfrm>
          <a:prstGeom prst="rect">
            <a:avLst/>
          </a:prstGeom>
          <a:solidFill>
            <a:schemeClr val="bg1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2420863"/>
            <a:ext cx="2484438" cy="1728217"/>
          </a:xfrm>
          <a:prstGeom prst="rect">
            <a:avLst/>
          </a:prstGeom>
          <a:solidFill>
            <a:schemeClr val="bg1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21" name="Picture 18" descr="ci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51100"/>
            <a:ext cx="9109075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2349500"/>
            <a:ext cx="1042988" cy="1079500"/>
          </a:xfrm>
          <a:prstGeom prst="rect">
            <a:avLst/>
          </a:prstGeom>
          <a:solidFill>
            <a:schemeClr val="bg1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8101013" y="2349500"/>
            <a:ext cx="1042987" cy="1079500"/>
          </a:xfrm>
          <a:prstGeom prst="rect">
            <a:avLst/>
          </a:prstGeom>
          <a:solidFill>
            <a:schemeClr val="bg1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042988" y="2276475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8101013" y="2276475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0" name="Line 45"/>
          <p:cNvSpPr>
            <a:spLocks noChangeShapeType="1"/>
          </p:cNvSpPr>
          <p:nvPr/>
        </p:nvSpPr>
        <p:spPr bwMode="auto">
          <a:xfrm>
            <a:off x="6804025" y="3566790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 flipH="1">
            <a:off x="971550" y="3566790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>
            <a:off x="8316913" y="3349303"/>
            <a:ext cx="60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err="1"/>
              <a:t>infty</a:t>
            </a:r>
            <a:endParaRPr lang="de-DE" dirty="0"/>
          </a:p>
        </p:txBody>
      </p:sp>
      <p:sp>
        <p:nvSpPr>
          <p:cNvPr id="31" name="Text Box 48"/>
          <p:cNvSpPr txBox="1">
            <a:spLocks noChangeArrowheads="1"/>
          </p:cNvSpPr>
          <p:nvPr/>
        </p:nvSpPr>
        <p:spPr bwMode="auto">
          <a:xfrm>
            <a:off x="250825" y="342232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-infty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" name="Grafik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6876" y="1205275"/>
            <a:ext cx="2803489" cy="793291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00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Longer</a:t>
            </a:r>
            <a:r>
              <a:rPr lang="de-AT" dirty="0" smtClean="0"/>
              <a:t> </a:t>
            </a:r>
            <a:r>
              <a:rPr lang="de-AT" dirty="0" err="1" smtClean="0"/>
              <a:t>reverberation</a:t>
            </a:r>
            <a:r>
              <a:rPr lang="de-AT" dirty="0" smtClean="0"/>
              <a:t> </a:t>
            </a:r>
            <a:r>
              <a:rPr lang="de-AT" sz="2400" dirty="0" smtClean="0"/>
              <a:t>(1st </a:t>
            </a:r>
            <a:r>
              <a:rPr lang="de-AT" sz="2400" dirty="0" err="1" smtClean="0"/>
              <a:t>order</a:t>
            </a:r>
            <a:r>
              <a:rPr lang="de-AT" sz="2400" dirty="0" smtClean="0"/>
              <a:t>)</a:t>
            </a:r>
            <a:endParaRPr lang="de-AT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29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339" name="Picture 3" descr="C:\Users\fzott_000\Application Data\Roaming\mcfx\convolver_presets\Lady-Chapel-StAlbans-Cathedral\lady_chapel_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0"/>
          <a:stretch/>
        </p:blipFill>
        <p:spPr bwMode="auto">
          <a:xfrm>
            <a:off x="29220" y="823764"/>
            <a:ext cx="7620000" cy="50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13610" r="21934" b="68047"/>
          <a:stretch/>
        </p:blipFill>
        <p:spPr bwMode="auto">
          <a:xfrm>
            <a:off x="3440112" y="823764"/>
            <a:ext cx="5740400" cy="121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6058180"/>
            <a:ext cx="543156" cy="395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hteck 11"/>
          <p:cNvSpPr/>
          <p:nvPr/>
        </p:nvSpPr>
        <p:spPr bwMode="auto">
          <a:xfrm>
            <a:off x="3131839" y="5949280"/>
            <a:ext cx="2062833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2687707" y="6237312"/>
            <a:ext cx="405337" cy="0"/>
          </a:xfrm>
          <a:prstGeom prst="straightConnector1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5194672" y="6029424"/>
            <a:ext cx="504056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 bwMode="auto">
          <a:xfrm>
            <a:off x="5194672" y="6181824"/>
            <a:ext cx="504056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>
            <a:off x="5194672" y="6334224"/>
            <a:ext cx="504056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Inhaltsplatzhalter 19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1385" y="6057495"/>
            <a:ext cx="914739" cy="3958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Gerade Verbindung mit Pfeil 17"/>
          <p:cNvCxnSpPr/>
          <p:nvPr/>
        </p:nvCxnSpPr>
        <p:spPr bwMode="auto">
          <a:xfrm>
            <a:off x="5194672" y="6486624"/>
            <a:ext cx="504056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" name="Grafik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6261" y="5984075"/>
            <a:ext cx="567327" cy="3954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/>
          <p:cNvSpPr txBox="1"/>
          <p:nvPr/>
        </p:nvSpPr>
        <p:spPr bwMode="auto">
          <a:xfrm>
            <a:off x="2687707" y="5949280"/>
            <a:ext cx="3755881" cy="57606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4427984" y="1720171"/>
            <a:ext cx="3253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hlinkClick r:id="rId10"/>
              </a:rPr>
              <a:t>www.openairlib.net</a:t>
            </a:r>
            <a:endParaRPr lang="de-AT" dirty="0" smtClean="0">
              <a:solidFill>
                <a:schemeClr val="bg1"/>
              </a:solidFill>
            </a:endParaRPr>
          </a:p>
          <a:p>
            <a:r>
              <a:rPr lang="de-AT" dirty="0" err="1" smtClean="0">
                <a:solidFill>
                  <a:schemeClr val="bg1"/>
                </a:solidFill>
              </a:rPr>
              <a:t>Audiolab</a:t>
            </a:r>
            <a:r>
              <a:rPr lang="de-AT" dirty="0" smtClean="0">
                <a:solidFill>
                  <a:schemeClr val="bg1"/>
                </a:solidFill>
              </a:rPr>
              <a:t>, University </a:t>
            </a:r>
            <a:r>
              <a:rPr lang="de-AT" dirty="0" err="1" smtClean="0">
                <a:solidFill>
                  <a:schemeClr val="bg1"/>
                </a:solidFill>
              </a:rPr>
              <a:t>of</a:t>
            </a:r>
            <a:r>
              <a:rPr lang="de-AT" dirty="0" smtClean="0">
                <a:solidFill>
                  <a:schemeClr val="bg1"/>
                </a:solidFill>
              </a:rPr>
              <a:t> York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Longer</a:t>
            </a:r>
            <a:r>
              <a:rPr lang="de-AT" dirty="0" smtClean="0"/>
              <a:t> </a:t>
            </a:r>
            <a:r>
              <a:rPr lang="de-AT" dirty="0" err="1" smtClean="0"/>
              <a:t>reverberation</a:t>
            </a:r>
            <a:r>
              <a:rPr lang="de-AT" dirty="0" smtClean="0"/>
              <a:t> </a:t>
            </a:r>
            <a:r>
              <a:rPr lang="de-AT" sz="2400" dirty="0" smtClean="0"/>
              <a:t>(1st </a:t>
            </a:r>
            <a:r>
              <a:rPr lang="de-AT" sz="2400" dirty="0" err="1" smtClean="0"/>
              <a:t>order</a:t>
            </a:r>
            <a:r>
              <a:rPr lang="de-AT" sz="2400" dirty="0" smtClean="0"/>
              <a:t> </a:t>
            </a:r>
            <a:r>
              <a:rPr lang="de-AT" sz="2400" dirty="0" err="1" smtClean="0"/>
              <a:t>and</a:t>
            </a:r>
            <a:r>
              <a:rPr lang="de-AT" sz="2400" dirty="0" smtClean="0"/>
              <a:t> </a:t>
            </a:r>
            <a:r>
              <a:rPr lang="de-AT" sz="2400" dirty="0" err="1" smtClean="0"/>
              <a:t>higher</a:t>
            </a:r>
            <a:r>
              <a:rPr lang="de-AT" sz="2400" dirty="0" smtClean="0"/>
              <a:t> </a:t>
            </a:r>
            <a:r>
              <a:rPr lang="de-AT" sz="2400" dirty="0" err="1" smtClean="0"/>
              <a:t>by</a:t>
            </a:r>
            <a:r>
              <a:rPr lang="de-AT" sz="2400" dirty="0" smtClean="0"/>
              <a:t> SDM)</a:t>
            </a:r>
            <a:endParaRPr lang="de-AT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30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CONV.EFFECTS</a:t>
            </a:r>
            <a:endParaRPr lang="de-AT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338" name="Picture 2" descr="C:\Users\fzott_000\ownCloud\2015_DAFx\mfiles\sdm\snap\ani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48" y="79404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797152"/>
            <a:ext cx="962869" cy="395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979" y="5409748"/>
            <a:ext cx="839920" cy="271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20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Facilities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34</a:t>
            </a:r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4"/>
          <a:stretch/>
        </p:blipFill>
        <p:spPr bwMode="auto">
          <a:xfrm>
            <a:off x="14288" y="1433884"/>
            <a:ext cx="9115425" cy="235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219003" y="1013544"/>
            <a:ext cx="6120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rgbClr val="284394"/>
                </a:solidFill>
                <a:latin typeface="+mj-lt"/>
              </a:rPr>
              <a:t>2013 Meran, 2014 Berlin, 2015 Graz, 2016 Aachen</a:t>
            </a:r>
            <a:endParaRPr lang="de-AT" dirty="0">
              <a:solidFill>
                <a:srgbClr val="284394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2"/>
          <a:stretch>
            <a:fillRect/>
          </a:stretch>
        </p:blipFill>
        <p:spPr bwMode="auto">
          <a:xfrm>
            <a:off x="2593181" y="4460099"/>
            <a:ext cx="6550819" cy="203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3"/>
          <a:stretch>
            <a:fillRect/>
          </a:stretch>
        </p:blipFill>
        <p:spPr bwMode="auto">
          <a:xfrm>
            <a:off x="0" y="3779885"/>
            <a:ext cx="3836988" cy="24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77825" y="5824573"/>
            <a:ext cx="3081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b="1" dirty="0">
                <a:solidFill>
                  <a:schemeClr val="bg1"/>
                </a:solidFill>
              </a:rPr>
              <a:t>MUMUTH / KUG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707904" y="6164264"/>
            <a:ext cx="3081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b="1" dirty="0">
                <a:solidFill>
                  <a:srgbClr val="000099"/>
                </a:solidFill>
              </a:rPr>
              <a:t>IEM CUBE / KUG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18217" r="79110" b="67469"/>
          <a:stretch/>
        </p:blipFill>
        <p:spPr bwMode="auto">
          <a:xfrm>
            <a:off x="0" y="899428"/>
            <a:ext cx="2219003" cy="6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0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 smtClean="0"/>
              <a:t>Alternative </a:t>
            </a:r>
            <a:r>
              <a:rPr lang="de-AT" sz="2400" dirty="0" err="1" smtClean="0"/>
              <a:t>technology</a:t>
            </a:r>
            <a:r>
              <a:rPr lang="de-AT" sz="2400" dirty="0" smtClean="0"/>
              <a:t> </a:t>
            </a:r>
            <a:r>
              <a:rPr lang="de-AT" sz="2400" dirty="0" err="1" smtClean="0"/>
              <a:t>effort</a:t>
            </a:r>
            <a:r>
              <a:rPr lang="de-AT" sz="2400" dirty="0" smtClean="0"/>
              <a:t>: </a:t>
            </a:r>
            <a:r>
              <a:rPr lang="de-AT" dirty="0" err="1" smtClean="0"/>
              <a:t>directivity</a:t>
            </a:r>
            <a:r>
              <a:rPr lang="de-AT" dirty="0" smtClean="0"/>
              <a:t>=</a:t>
            </a:r>
            <a:r>
              <a:rPr lang="de-AT" dirty="0" err="1" smtClean="0"/>
              <a:t>instrument</a:t>
            </a:r>
            <a:endParaRPr lang="de-AT" sz="32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31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11033" y="1271082"/>
            <a:ext cx="5832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bg2"/>
                </a:solidFill>
                <a:latin typeface="+mj-lt"/>
                <a:hlinkClick r:id="rId2"/>
              </a:rPr>
              <a:t>http://</a:t>
            </a:r>
            <a:r>
              <a:rPr lang="de-AT" dirty="0" smtClean="0">
                <a:solidFill>
                  <a:schemeClr val="bg2"/>
                </a:solidFill>
                <a:latin typeface="+mj-lt"/>
                <a:hlinkClick r:id="rId2"/>
              </a:rPr>
              <a:t>iem.kug.ac.at/projects/projekt-osil/osil.html</a:t>
            </a:r>
            <a:endParaRPr lang="de-AT" dirty="0" smtClean="0">
              <a:solidFill>
                <a:schemeClr val="bg2"/>
              </a:solidFill>
              <a:latin typeface="+mj-lt"/>
            </a:endParaRPr>
          </a:p>
          <a:p>
            <a:r>
              <a:rPr lang="de-AT" dirty="0" err="1" smtClean="0">
                <a:solidFill>
                  <a:schemeClr val="bg2"/>
                </a:solidFill>
                <a:latin typeface="+mj-lt"/>
              </a:rPr>
              <a:t>Artistic</a:t>
            </a:r>
            <a:r>
              <a:rPr lang="de-AT" dirty="0" smtClean="0">
                <a:solidFill>
                  <a:schemeClr val="bg2"/>
                </a:solidFill>
                <a:latin typeface="+mj-lt"/>
              </a:rPr>
              <a:t> Research Project AR 328 </a:t>
            </a:r>
            <a:br>
              <a:rPr lang="de-AT" dirty="0" smtClean="0">
                <a:solidFill>
                  <a:schemeClr val="bg2"/>
                </a:solidFill>
                <a:latin typeface="+mj-lt"/>
              </a:rPr>
            </a:br>
            <a:r>
              <a:rPr lang="de-AT" sz="1400" dirty="0" err="1" smtClean="0">
                <a:solidFill>
                  <a:schemeClr val="bg2"/>
                </a:solidFill>
                <a:latin typeface="+mj-lt"/>
              </a:rPr>
              <a:t>Gerriet</a:t>
            </a:r>
            <a:r>
              <a:rPr lang="de-AT" sz="1400" dirty="0" smtClean="0">
                <a:solidFill>
                  <a:schemeClr val="bg2"/>
                </a:solidFill>
                <a:latin typeface="+mj-lt"/>
              </a:rPr>
              <a:t> K. Sharma, F. Wendt, M. Zaunschirm, </a:t>
            </a:r>
            <a:r>
              <a:rPr lang="de-AT" sz="1400" dirty="0">
                <a:solidFill>
                  <a:schemeClr val="bg2"/>
                </a:solidFill>
              </a:rPr>
              <a:t>M. Frank, </a:t>
            </a:r>
            <a:r>
              <a:rPr lang="de-AT" sz="1400" dirty="0" smtClean="0">
                <a:solidFill>
                  <a:schemeClr val="bg2"/>
                </a:solidFill>
              </a:rPr>
              <a:t> </a:t>
            </a:r>
            <a:r>
              <a:rPr lang="de-AT" sz="1400" dirty="0" smtClean="0">
                <a:solidFill>
                  <a:schemeClr val="bg2"/>
                </a:solidFill>
                <a:latin typeface="+mj-lt"/>
              </a:rPr>
              <a:t>F. </a:t>
            </a:r>
            <a:r>
              <a:rPr lang="de-AT" sz="1400" dirty="0" err="1" smtClean="0">
                <a:solidFill>
                  <a:schemeClr val="bg2"/>
                </a:solidFill>
                <a:latin typeface="+mj-lt"/>
              </a:rPr>
              <a:t>Zotter</a:t>
            </a:r>
            <a:endParaRPr lang="de-AT" sz="1400" dirty="0" smtClean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INTRO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</a:t>
            </a:r>
            <a:r>
              <a:rPr lang="de-AT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" name="AutoShape 2" descr="imap://zotter@mail.iem.at:143/fetch%3EUID%3E.sent_mail%3E21110?part=1.2.2&amp;filename=IMG_15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4" descr="imap://zotter@mail.iem.at:143/fetch%3EUID%3E.sent_mail%3E21110?part=1.2.2&amp;filename=IMG_153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14" b="23915"/>
          <a:stretch/>
        </p:blipFill>
        <p:spPr bwMode="auto">
          <a:xfrm rot="10800000">
            <a:off x="0" y="2649612"/>
            <a:ext cx="8460432" cy="388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83320"/>
            <a:ext cx="2934623" cy="221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 b="7882"/>
          <a:stretch/>
        </p:blipFill>
        <p:spPr bwMode="auto">
          <a:xfrm>
            <a:off x="6444208" y="3179068"/>
            <a:ext cx="2736304" cy="333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7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548481"/>
            <a:ext cx="8569325" cy="576263"/>
          </a:xfrm>
        </p:spPr>
        <p:txBody>
          <a:bodyPr/>
          <a:lstStyle/>
          <a:p>
            <a:r>
              <a:rPr lang="de-AT" dirty="0" smtClean="0"/>
              <a:t>Free </a:t>
            </a:r>
            <a:r>
              <a:rPr lang="de-AT" dirty="0" err="1" smtClean="0"/>
              <a:t>Plugins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err="1" smtClean="0"/>
              <a:t>and</a:t>
            </a:r>
            <a:r>
              <a:rPr lang="de-AT" dirty="0" smtClean="0"/>
              <a:t> Tools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 smtClean="0"/>
          </a:p>
          <a:p>
            <a:pPr marL="0" indent="0">
              <a:buNone/>
            </a:pPr>
            <a:r>
              <a:rPr lang="de-AT" i="1" dirty="0" smtClean="0">
                <a:solidFill>
                  <a:srgbClr val="284394"/>
                </a:solidFill>
              </a:rPr>
              <a:t>matthiaskronlachner.com</a:t>
            </a:r>
          </a:p>
          <a:p>
            <a:pPr marL="0" indent="0">
              <a:buNone/>
            </a:pPr>
            <a:r>
              <a:rPr lang="de-AT" dirty="0" err="1"/>
              <a:t>a</a:t>
            </a:r>
            <a:r>
              <a:rPr lang="de-AT" dirty="0" err="1" smtClean="0"/>
              <a:t>mbix</a:t>
            </a:r>
            <a:r>
              <a:rPr lang="de-AT" dirty="0" smtClean="0"/>
              <a:t> </a:t>
            </a:r>
            <a:r>
              <a:rPr lang="de-AT" dirty="0" err="1" smtClean="0"/>
              <a:t>plugins</a:t>
            </a:r>
            <a:endParaRPr lang="de-AT" dirty="0" smtClean="0"/>
          </a:p>
          <a:p>
            <a:pPr marL="0" indent="0">
              <a:buNone/>
            </a:pPr>
            <a:r>
              <a:rPr lang="de-AT" dirty="0" err="1" smtClean="0"/>
              <a:t>mcfx</a:t>
            </a:r>
            <a:r>
              <a:rPr lang="de-AT" dirty="0" smtClean="0"/>
              <a:t> </a:t>
            </a:r>
            <a:r>
              <a:rPr lang="de-AT" dirty="0" err="1" smtClean="0"/>
              <a:t>plugins</a:t>
            </a:r>
            <a:endParaRPr lang="de-AT" dirty="0" smtClean="0"/>
          </a:p>
          <a:p>
            <a:pPr marL="0" indent="0">
              <a:buNone/>
            </a:pPr>
            <a:r>
              <a:rPr lang="de-AT" dirty="0" err="1" smtClean="0"/>
              <a:t>conv</a:t>
            </a:r>
            <a:r>
              <a:rPr lang="de-AT" dirty="0" smtClean="0"/>
              <a:t>/</a:t>
            </a:r>
            <a:r>
              <a:rPr lang="de-AT" dirty="0" err="1" smtClean="0"/>
              <a:t>binaural</a:t>
            </a:r>
            <a:r>
              <a:rPr lang="de-AT" dirty="0" smtClean="0"/>
              <a:t> </a:t>
            </a:r>
            <a:r>
              <a:rPr lang="de-AT" dirty="0" err="1" smtClean="0"/>
              <a:t>presets</a:t>
            </a:r>
            <a:endParaRPr lang="de-AT" dirty="0" smtClean="0"/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i="1" dirty="0" smtClean="0">
                <a:solidFill>
                  <a:srgbClr val="284394"/>
                </a:solidFill>
              </a:rPr>
              <a:t>bitbucket.org/</a:t>
            </a:r>
            <a:br>
              <a:rPr lang="de-AT" i="1" dirty="0" smtClean="0">
                <a:solidFill>
                  <a:srgbClr val="284394"/>
                </a:solidFill>
              </a:rPr>
            </a:br>
            <a:r>
              <a:rPr lang="de-AT" i="1" dirty="0" smtClean="0">
                <a:solidFill>
                  <a:srgbClr val="284394"/>
                </a:solidFill>
              </a:rPr>
              <a:t>   </a:t>
            </a:r>
            <a:r>
              <a:rPr lang="de-AT" i="1" dirty="0" err="1" smtClean="0">
                <a:solidFill>
                  <a:srgbClr val="284394"/>
                </a:solidFill>
              </a:rPr>
              <a:t>ambidecodertoolbox</a:t>
            </a:r>
            <a:r>
              <a:rPr lang="de-AT" i="1" dirty="0" smtClean="0">
                <a:solidFill>
                  <a:srgbClr val="284394"/>
                </a:solidFill>
              </a:rPr>
              <a:t>/</a:t>
            </a:r>
            <a:br>
              <a:rPr lang="de-AT" i="1" dirty="0" smtClean="0">
                <a:solidFill>
                  <a:srgbClr val="284394"/>
                </a:solidFill>
              </a:rPr>
            </a:br>
            <a:r>
              <a:rPr lang="de-AT" i="1" dirty="0" smtClean="0">
                <a:solidFill>
                  <a:srgbClr val="284394"/>
                </a:solidFill>
              </a:rPr>
              <a:t>       </a:t>
            </a:r>
            <a:r>
              <a:rPr lang="de-AT" i="1" dirty="0" err="1" smtClean="0">
                <a:solidFill>
                  <a:srgbClr val="284394"/>
                </a:solidFill>
              </a:rPr>
              <a:t>adt.git</a:t>
            </a:r>
            <a:endParaRPr lang="de-AT" i="1" dirty="0">
              <a:solidFill>
                <a:srgbClr val="284394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35</a:t>
            </a:r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7" y="191219"/>
            <a:ext cx="549592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p1936\Desktop\aeslogo_gol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96" y="4581128"/>
            <a:ext cx="14859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3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Displaying</a:t>
            </a:r>
            <a:r>
              <a:rPr lang="de-AT" dirty="0" smtClean="0"/>
              <a:t> </a:t>
            </a:r>
            <a:r>
              <a:rPr lang="de-AT" dirty="0" smtClean="0"/>
              <a:t>a mix </a:t>
            </a:r>
            <a:r>
              <a:rPr lang="de-AT" dirty="0" err="1" smtClean="0"/>
              <a:t>of</a:t>
            </a:r>
            <a:r>
              <a:rPr lang="de-AT" dirty="0"/>
              <a:t> a 3D </a:t>
            </a:r>
            <a:r>
              <a:rPr lang="de-AT" dirty="0" err="1"/>
              <a:t>surround</a:t>
            </a:r>
            <a:r>
              <a:rPr lang="de-AT" dirty="0"/>
              <a:t> </a:t>
            </a:r>
            <a:r>
              <a:rPr lang="de-AT" dirty="0" err="1" smtClean="0"/>
              <a:t>signals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Zotter: Ambisonic Audio Effects                        DAFx 2015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4</a:t>
            </a:r>
            <a:endParaRPr lang="de-DE" dirty="0"/>
          </a:p>
        </p:txBody>
      </p:sp>
      <p:pic>
        <p:nvPicPr>
          <p:cNvPr id="8" name="levelmete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875" y="980728"/>
            <a:ext cx="7008813" cy="5256212"/>
          </a:xfrm>
        </p:spPr>
      </p:pic>
      <p:sp>
        <p:nvSpPr>
          <p:cNvPr id="6" name="Textfeld 5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8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5</a:t>
            </a:r>
            <a:endParaRPr lang="de-DE" dirty="0"/>
          </a:p>
        </p:txBody>
      </p:sp>
      <p:pic>
        <p:nvPicPr>
          <p:cNvPr id="4" name="Picture 36" descr="sharmon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79930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 </a:t>
            </a:r>
            <a:r>
              <a:rPr lang="en-GB" dirty="0"/>
              <a:t>panning </a:t>
            </a:r>
            <a:r>
              <a:rPr lang="en-GB" dirty="0" smtClean="0"/>
              <a:t>function (with height)</a:t>
            </a:r>
            <a:endParaRPr lang="en-GB" noProof="0" dirty="0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z="2000" noProof="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sz="2000" noProof="0" dirty="0" smtClean="0">
                <a:solidFill>
                  <a:srgbClr val="FF0000"/>
                </a:solidFill>
              </a:rPr>
              <a:t>red&gt;0</a:t>
            </a:r>
          </a:p>
          <a:p>
            <a:pPr>
              <a:buFontTx/>
              <a:buNone/>
            </a:pPr>
            <a:r>
              <a:rPr lang="en-GB" sz="2000" noProof="0" dirty="0" smtClean="0">
                <a:solidFill>
                  <a:srgbClr val="000099"/>
                </a:solidFill>
              </a:rPr>
              <a:t>blue&lt;0</a:t>
            </a:r>
            <a:endParaRPr lang="en-GB" sz="2000" noProof="0" dirty="0">
              <a:solidFill>
                <a:srgbClr val="000099"/>
              </a:solidFill>
            </a:endParaRP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47675" y="6113463"/>
            <a:ext cx="843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.  .  .   .  .  .   .  .  .  .  .  .  .  .  .  .  .  .  .  .  .  .  .  .  .  .  .  .  .  .  .  .  .  .  .  .  .  .  .  .  .  .  . </a:t>
            </a:r>
          </a:p>
        </p:txBody>
      </p:sp>
      <p:pic>
        <p:nvPicPr>
          <p:cNvPr id="3" name="Grafik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781" y="814719"/>
            <a:ext cx="5244278" cy="742145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5684" y="1412776"/>
            <a:ext cx="3416796" cy="290824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56"/>
          <p:cNvSpPr txBox="1">
            <a:spLocks noChangeArrowheads="1"/>
          </p:cNvSpPr>
          <p:nvPr/>
        </p:nvSpPr>
        <p:spPr bwMode="auto">
          <a:xfrm>
            <a:off x="5796136" y="611396"/>
            <a:ext cx="571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 smtClean="0">
                <a:latin typeface="+mj-lt"/>
              </a:rPr>
              <a:t>enc</a:t>
            </a:r>
            <a:endParaRPr lang="de-DE" dirty="0" smtClean="0"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6553"/>
          <a:stretch/>
        </p:blipFill>
        <p:spPr bwMode="auto">
          <a:xfrm>
            <a:off x="1002602" y="2132856"/>
            <a:ext cx="213545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755650" y="6572250"/>
            <a:ext cx="7272338" cy="288925"/>
          </a:xfrm>
        </p:spPr>
        <p:txBody>
          <a:bodyPr/>
          <a:lstStyle/>
          <a:p>
            <a:r>
              <a:rPr lang="en-US" smtClean="0"/>
              <a:t>F. Zotter: Ambisonic Audio Effects                        DAFx 2015</a:t>
            </a:r>
            <a:endParaRPr lang="de-DE" dirty="0"/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575779" y="692696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infinite </a:t>
            </a:r>
            <a:r>
              <a:rPr lang="de-DE" dirty="0" err="1" smtClean="0">
                <a:latin typeface="+mj-lt"/>
              </a:rPr>
              <a:t>order</a:t>
            </a:r>
            <a:endParaRPr lang="de-DE" dirty="0"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0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5</a:t>
            </a:r>
            <a:endParaRPr lang="de-DE" dirty="0"/>
          </a:p>
        </p:txBody>
      </p:sp>
      <p:pic>
        <p:nvPicPr>
          <p:cNvPr id="4" name="Picture 36" descr="sharmon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79930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 </a:t>
            </a:r>
            <a:r>
              <a:rPr lang="en-GB" dirty="0"/>
              <a:t>panning </a:t>
            </a:r>
            <a:r>
              <a:rPr lang="en-GB" dirty="0" smtClean="0"/>
              <a:t>function (with height)</a:t>
            </a:r>
            <a:endParaRPr lang="en-GB" noProof="0" dirty="0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z="2000" noProof="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sz="2000" noProof="0" dirty="0" smtClean="0">
                <a:solidFill>
                  <a:srgbClr val="FF0000"/>
                </a:solidFill>
              </a:rPr>
              <a:t>red&gt;0</a:t>
            </a:r>
          </a:p>
          <a:p>
            <a:pPr>
              <a:buFontTx/>
              <a:buNone/>
            </a:pPr>
            <a:r>
              <a:rPr lang="en-GB" sz="2000" noProof="0" dirty="0" smtClean="0">
                <a:solidFill>
                  <a:srgbClr val="000099"/>
                </a:solidFill>
              </a:rPr>
              <a:t>blue&lt;0</a:t>
            </a:r>
            <a:endParaRPr lang="en-GB" sz="2000" noProof="0" dirty="0">
              <a:solidFill>
                <a:srgbClr val="000099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7921" y="764704"/>
            <a:ext cx="3628095" cy="794590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56"/>
          <p:cNvSpPr txBox="1">
            <a:spLocks noChangeArrowheads="1"/>
          </p:cNvSpPr>
          <p:nvPr/>
        </p:nvSpPr>
        <p:spPr bwMode="auto">
          <a:xfrm>
            <a:off x="4105896" y="580038"/>
            <a:ext cx="571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 smtClean="0">
                <a:latin typeface="+mj-lt"/>
              </a:rPr>
              <a:t>enc</a:t>
            </a:r>
            <a:endParaRPr lang="de-DE" dirty="0" smtClean="0">
              <a:latin typeface="+mj-lt"/>
            </a:endParaRPr>
          </a:p>
        </p:txBody>
      </p:sp>
      <p:pic>
        <p:nvPicPr>
          <p:cNvPr id="16" name="Grafik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5684" y="1412776"/>
            <a:ext cx="3416796" cy="290824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2" t="-231" r="1480" b="231"/>
          <a:stretch/>
        </p:blipFill>
        <p:spPr bwMode="auto">
          <a:xfrm>
            <a:off x="1002602" y="2132856"/>
            <a:ext cx="213545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755650" y="6572250"/>
            <a:ext cx="7272338" cy="288925"/>
          </a:xfrm>
        </p:spPr>
        <p:txBody>
          <a:bodyPr/>
          <a:lstStyle/>
          <a:p>
            <a:r>
              <a:rPr lang="en-US" smtClean="0"/>
              <a:t>F. Zotter: Ambisonic Audio Effects                        DAFx 2015</a:t>
            </a:r>
            <a:endParaRPr lang="de-DE" dirty="0"/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575779" y="692696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finite </a:t>
            </a:r>
            <a:r>
              <a:rPr lang="de-DE" dirty="0" err="1" smtClean="0">
                <a:latin typeface="+mj-lt"/>
              </a:rPr>
              <a:t>order</a:t>
            </a:r>
            <a:endParaRPr lang="de-DE" dirty="0"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96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5</a:t>
            </a:r>
            <a:endParaRPr lang="de-DE" dirty="0"/>
          </a:p>
        </p:txBody>
      </p:sp>
      <p:pic>
        <p:nvPicPr>
          <p:cNvPr id="4" name="Picture 36" descr="sharmon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79930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 </a:t>
            </a:r>
            <a:r>
              <a:rPr lang="en-GB" dirty="0"/>
              <a:t>panning </a:t>
            </a:r>
            <a:r>
              <a:rPr lang="en-GB" dirty="0" smtClean="0"/>
              <a:t>function (with height)</a:t>
            </a:r>
            <a:endParaRPr lang="en-GB" noProof="0" dirty="0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sz="2000" noProof="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sz="2000" noProof="0" dirty="0" smtClean="0">
                <a:solidFill>
                  <a:srgbClr val="FF0000"/>
                </a:solidFill>
              </a:rPr>
              <a:t>red&gt;0</a:t>
            </a:r>
          </a:p>
          <a:p>
            <a:pPr>
              <a:buFontTx/>
              <a:buNone/>
            </a:pPr>
            <a:r>
              <a:rPr lang="en-GB" sz="2000" noProof="0" dirty="0" smtClean="0">
                <a:solidFill>
                  <a:srgbClr val="000099"/>
                </a:solidFill>
              </a:rPr>
              <a:t>blue&lt;0</a:t>
            </a:r>
            <a:endParaRPr lang="en-GB" sz="2000" noProof="0" dirty="0">
              <a:solidFill>
                <a:srgbClr val="000099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7921" y="764704"/>
            <a:ext cx="3628095" cy="794590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56"/>
          <p:cNvSpPr txBox="1">
            <a:spLocks noChangeArrowheads="1"/>
          </p:cNvSpPr>
          <p:nvPr/>
        </p:nvSpPr>
        <p:spPr bwMode="auto">
          <a:xfrm>
            <a:off x="4105896" y="580038"/>
            <a:ext cx="571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 smtClean="0">
                <a:latin typeface="+mj-lt"/>
              </a:rPr>
              <a:t>enc</a:t>
            </a:r>
            <a:endParaRPr lang="de-DE" dirty="0" smtClean="0">
              <a:latin typeface="+mj-lt"/>
            </a:endParaRPr>
          </a:p>
        </p:txBody>
      </p:sp>
      <p:pic>
        <p:nvPicPr>
          <p:cNvPr id="16" name="Grafik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5684" y="1412776"/>
            <a:ext cx="3416796" cy="290824"/>
          </a:xfrm>
          <a:prstGeom prst="rect">
            <a:avLst/>
          </a:prstGeom>
          <a:gradFill flip="none" rotWithShape="1">
            <a:gsLst>
              <a:gs pos="0">
                <a:srgbClr val="0064C8"/>
              </a:gs>
              <a:gs pos="100000">
                <a:srgbClr val="FFFFFF"/>
              </a:gs>
            </a:gsLst>
            <a:lin ang="5400000" scaled="1"/>
            <a:tileRect/>
          </a:gradFill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755650" y="6572250"/>
            <a:ext cx="7272338" cy="288925"/>
          </a:xfrm>
        </p:spPr>
        <p:txBody>
          <a:bodyPr/>
          <a:lstStyle/>
          <a:p>
            <a:r>
              <a:rPr lang="en-US" smtClean="0"/>
              <a:t>F. Zotter: Ambisonic Audio Effects                        DAFx 2015</a:t>
            </a:r>
            <a:endParaRPr lang="de-DE" dirty="0"/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575779" y="692696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latin typeface="+mj-lt"/>
              </a:rPr>
              <a:t>finite </a:t>
            </a:r>
            <a:r>
              <a:rPr lang="de-DE" dirty="0" err="1" smtClean="0">
                <a:latin typeface="+mj-lt"/>
              </a:rPr>
              <a:t>order</a:t>
            </a:r>
            <a:endParaRPr lang="de-DE" dirty="0">
              <a:latin typeface="+mj-lt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51646"/>
            <a:ext cx="22479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3059832" y="2460952"/>
            <a:ext cx="374441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How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to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optimally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arrange</a:t>
            </a:r>
            <a:endParaRPr lang="de-AT" sz="2400" dirty="0" smtClean="0">
              <a:solidFill>
                <a:srgbClr val="00B0F0"/>
              </a:solidFill>
              <a:latin typeface="+mj-lt"/>
            </a:endParaRPr>
          </a:p>
          <a:p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with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loudspeakers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??</a:t>
            </a:r>
            <a:r>
              <a:rPr lang="de-AT" sz="2400" dirty="0">
                <a:solidFill>
                  <a:srgbClr val="00B0F0"/>
                </a:solidFill>
                <a:latin typeface="+mj-lt"/>
              </a:rPr>
              <a:t> </a:t>
            </a:r>
            <a:endParaRPr lang="de-AT" sz="2400" dirty="0" smtClean="0">
              <a:solidFill>
                <a:srgbClr val="00B0F0"/>
              </a:solidFill>
              <a:latin typeface="+mj-lt"/>
            </a:endParaRPr>
          </a:p>
          <a:p>
            <a:endParaRPr lang="de-AT" sz="2400" dirty="0">
              <a:solidFill>
                <a:srgbClr val="00B0F0"/>
              </a:solidFill>
              <a:latin typeface="+mj-lt"/>
            </a:endParaRPr>
          </a:p>
          <a:p>
            <a:r>
              <a:rPr lang="de-AT" sz="2400" dirty="0" smtClean="0">
                <a:solidFill>
                  <a:srgbClr val="00B0F0"/>
                </a:solidFill>
                <a:latin typeface="+mj-lt"/>
              </a:rPr>
              <a:t/>
            </a:r>
            <a:br>
              <a:rPr lang="de-AT" sz="2400" dirty="0" smtClean="0">
                <a:solidFill>
                  <a:srgbClr val="00B0F0"/>
                </a:solidFill>
                <a:latin typeface="+mj-lt"/>
              </a:rPr>
            </a:b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How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to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discretize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 („</a:t>
            </a:r>
            <a:r>
              <a:rPr lang="de-AT" sz="2400" dirty="0" err="1" smtClean="0">
                <a:solidFill>
                  <a:srgbClr val="00B0F0"/>
                </a:solidFill>
                <a:latin typeface="+mj-lt"/>
              </a:rPr>
              <a:t>decode</a:t>
            </a:r>
            <a:r>
              <a:rPr lang="de-AT" sz="2400" dirty="0" smtClean="0">
                <a:solidFill>
                  <a:srgbClr val="00B0F0"/>
                </a:solidFill>
                <a:latin typeface="+mj-lt"/>
              </a:rPr>
              <a:t>“)?</a:t>
            </a:r>
            <a:endParaRPr lang="de-AT" sz="2400" dirty="0" smtClean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52227" y="-73992"/>
            <a:ext cx="867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chemeClr val="bg1"/>
                </a:solidFill>
                <a:latin typeface="+mj-lt"/>
              </a:rPr>
              <a:t>INTRO	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ENC/DEC   NON-CONV.EFFECTS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RECORDING   </a:t>
            </a:r>
            <a:r>
              <a:rPr lang="de-AT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CONV.EFFECTS</a:t>
            </a:r>
            <a:endParaRPr lang="de-AT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5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$ Y_n^m(\bm\theta)$\dots spherical harmonics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9"/>
  <p:tag name="PICTUREFILESIZE" val="555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16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e_m(\omega)=\sqrt{2}\begin{cases} &#10;1/\sqrt{2},&amp;\text{$m=0$}\\&#10;\cos(m(\varphi_0+\hat\phi\cos\omega\mathrm{T})),&amp;\text{$m&gt;0$}\\&#10;\sin(m(\varphi_0+\hat\phi\cos\omega\mathrm{T})),&amp;\text{$m&lt;0$}.&#10;\end{cases}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3"/>
  <p:tag name="PICTUREFILESIZE" val="1957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\cos(m\varphi_0+m\hat\phi\cos\omega\mathrm{T})=\sum_{\lambda=-\Lambda}^\Lambda\cos({\textstyle \frac{\pi}{2}}|\lambda|+m\varphi_0)\,J_{|\lambda|}(m\hat\phi)\,\delta(t-(\lambda+\Lambda)\mathrm{T})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16"/>
  <p:tag name="PICTUREFILESIZE" val="1744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\sin(m\varphi_0+m\hat\phi\cos\omega\mathrm{T})=\sum_{\lambda=-\Lambda}^\Lambda\sin({\textstyle \frac{\pi}{2}}|\lambda|+m\varphi_0)\,J_{|\lambda|}(m\hat\phi)\,\delta(t-(\lambda+\Lambda)\mathrm{T})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14"/>
  <p:tag name="PICTUREFILESIZE" val="1676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h_1(t)  template TPT1  env TPENV1  fore 0  back 16777215  eqnno 1"/>
  <p:tag name="FILENAME" val="TP_tmp"/>
  <p:tag name="ORIGWIDTH" val="21"/>
  <p:tag name="PICTUREFILESIZE" val="119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h_2(t)  template TPT1  env TPENV1  fore 0  back 16777215  eqnno 1"/>
  <p:tag name="FILENAME" val="TP_tmp"/>
  <p:tag name="ORIGWIDTH" val="21"/>
  <p:tag name="PICTUREFILESIZE" val="134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2"/>
  <p:tag name="PICTUREFILESIZE" val="304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 y_\mathrm{N}(\bm\theta_\mathrm{s}(\omega)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0"/>
  <p:tag name="PICTUREFILESIZE" val="685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16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 R(\omega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2"/>
  <p:tag name="PICTUREFILESIZE" val="38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begin{align}&#10;   g(\bm\theta)&amp;=&#10;\sum_{n=0}^\mathrm{N}\sum_{m=-n}^n Y_n^m(\bm\theta)Y_n^m(\bm\theta_s)\nonumber&#10;\end{align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7"/>
  <p:tag name="PICTUREFILESIZE" val="947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16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\tilde 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27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2"/>
  <p:tag name="PICTUREFILESIZE" val="304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 h_\mathrm{N}(\omega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7"/>
  <p:tag name="PICTUREFILESIZE" val="432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16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t\cdot h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9"/>
  <p:tag name="PICTUREFILESIZE" val="395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in dB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4"/>
  <p:tag name="PICTUREFILESIZE" val="29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$ Y_n^m(\bm\theta)$\dots spherical harmonics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9"/>
  <p:tag name="PICTUREFILESIZE" val="55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begin{align}&#10;   g(\bm\theta)&amp;=&#10;\sum_{n=0}^\mathrm{N}\frac{2n+1}{4\pi}\, P_n(\bm\theta_s^\mathrm{T}\bm\theta)\nonumber&#10;\end{align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8"/>
  <p:tag name="PICTUREFILESIZE" val="75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$ P_n(\bm\theta_s^\mathrm{T}\bm\theta)$\dots Legendre polynomials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6"/>
  <p:tag name="PICTUREFILESIZE" val="65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begin{align*}&#10;\frac{4\pi}{\mathrm{L}}\sum_{l=1}^\mathrm{L}\mathcal{P}_t(\bm\theta_s^\mathrm{T}\,\bm\theta_l)=&#10;\int_{\mathbb{S}^2}\mathcal{P}_t(\bm\theta_s^\mathrm{T}\bm\theta)\,\mathrm{d}\bm\theta&#10;\end{align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0"/>
  <p:tag name="PICTUREFILESIZE" val="101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[&#10;   \bm s(t) = \bm y_\mathrm{N}(\bm\theta_\mathrm{s})\;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77"/>
  <p:tag name="PICTUREFILESIZE" val="645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[&#10;   \bm x(t) = \mathbf{D} \;\bm 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59"/>
  <p:tag name="PICTUREFILESIZE" val="44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2"/>
  <p:tag name="PICTUREFILESIZE" val="30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x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5"/>
  <p:tag name="PICTUREFILESIZE" val="33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\tau)=\sum_{n=-\infty}^\infty s_n\,e^{\mathrm{i}n\,\tau} \text{\qquad for } \tau=\frac{2\pi}{\mathrm{T}}\,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18"/>
  <p:tag name="PICTUREFILESIZE" val="1779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mathbf{D}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"/>
  <p:tag name="PICTUREFILESIZE" val="15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 y_\mathrm{N}(\bm\theta_\mathrm{s}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9"/>
  <p:tag name="PICTUREFILESIZE" val="51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1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(t,\tau\{\bm\theta\})\leftarrow g(\tau\{\bm\theta\})\, s(t,\bm\theta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69"/>
  <p:tag name="PICTUREFILESIZE" val="145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bm{\tilde{\theta}}=\tau\{\bm\theta\}$ \dots bijective directional re-map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68"/>
  <p:tag name="PICTUREFILESIZE" val="1876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g(\bm{\tilde{\theta}})$ \dots directional weight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9"/>
  <p:tag name="PICTUREFILESIZE" val="150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\{\bm\theta\}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"/>
  <p:tag name="PICTUREFILESIZE" val="356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52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37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(t,\bm{\tilde{\theta}})\leftarrow g(\bm{\tilde{\theta}})\,s(t,\tau^{-1}\{\bm{\tilde{\theta}}\}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60"/>
  <p:tag name="PICTUREFILESIZE" val="142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t,\varphi)=\sum_{n=-\infty}^\infty s_n(t)\,e^{\mathrm{i}n\,\varphi} 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45"/>
  <p:tag name="PICTUREFILESIZE" val="157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^{-1}\{\bm{\tilde{\theta}}\}=\bm\theta$ \dots bijective directional re-map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83"/>
  <p:tag name="PICTUREFILESIZE" val="1980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g(\bm{\tilde{\theta}})$ \dots directional weight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9"/>
  <p:tag name="PICTUREFILESIZE" val="150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^{-1}\{\bm{\tilde{\theta}}\}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4"/>
  <p:tag name="PICTUREFILESIZE" val="427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5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3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(t,\bm{{\theta}})\leftarrow g(\bm{{\theta}})\,s(t,\tau^{-1}\{\bm{{\theta}}\}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60"/>
  <p:tag name="PICTUREFILESIZE" val="1380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^{-1}\{\bm{{\theta}}\}=\bm{\tilde{\theta}}$ \dots bijective directional re-map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83"/>
  <p:tag name="PICTUREFILESIZE" val="1980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g(\bm{{\theta}})$ \dots directional weight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9"/>
  <p:tag name="PICTUREFILESIZE" val="1458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^{-1}\{\bm{{\theta}}\}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4"/>
  <p:tag name="PICTUREFILESIZE" val="407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5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t,\bm\theta)=s(t)\;g(\bm\theta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9"/>
  <p:tag name="PICTUREFILESIZE" val="936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37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_{nm}(t)\leftarrow \sum_{n'm'}\int_{\mathbb{S}^2}Y_n^m(\bm\theta)g(\bm\theta)Y_{n'}^{m'}(\tau^{-1}\{\bm\theta\})\,\mathrm{d}\bm\theta\,s_{n'm'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2"/>
  <p:tag name="PICTUREFILESIZE" val="3261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^{-1}\{\bm{{\theta}}\}=\bm{\tilde{\theta}}$ \dots bijective directional re-map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83"/>
  <p:tag name="PICTUREFILESIZE" val="1980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g(\bm{{\theta}})$ \dots directional weight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9"/>
  <p:tag name="PICTUREFILESIZE" val="1458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^{-1}\{\bm{{\theta}}\}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4"/>
  <p:tag name="PICTUREFILESIZE" val="407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52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37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_{nm}(t)\leftarrow \sum_{n'm'}\underbrace{\int_{\mathbb{S}^2}Y_n^m(\bm\theta)g(\bm\theta)Y_{n'}^{m'}(\tau^{-1}\{\bm\theta\})\,\mathrm{d}\bm\theta}_{\tau_{n'm'}^{nm}}\,s_{n'm'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15"/>
  <p:tag name="PICTUREFILESIZE" val="3755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^{-1}\{\bm{{\theta}}\}=\bm{\tilde{\theta}}$ \dots bijective directional re-map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83"/>
  <p:tag name="PICTUREFILESIZE" val="1980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g(\bm{{\theta}})$ \dots directional weighting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79"/>
  <p:tag name="PICTUREFILESIZE" val="145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begin{align}&#10;   g(\bm\theta)=\delta(1-\bm\theta_s^\mathrm{T}\bm\theta)&amp;=&#10;\sum_{n=-\infty}^\infty e^{\mathrm{i}n\,\varphi}\,e^{-\mathrm{i}n\,\varphi_s}\nonumber&#10;\end{align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69"/>
  <p:tag name="PICTUREFILESIZE" val="1308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tau^{-1}\{\bm{{\theta}}\}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44"/>
  <p:tag name="PICTUREFILESIZE" val="407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tilde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52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"/>
  <p:tag name="PICTUREFILESIZE" val="137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 T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2"/>
  <p:tag name="PICTUREFILESIZE" val="157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16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\tilde 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27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,upgreek}&#10;\begin{document}&#10;\Large&#10;\[&#10;   \bm{\tilde s}(t)\leftarrow \underbrace{\frac{4\pi}{\mathrm{L}}\bm Y^\mathrm{T}_{\bm\Theta}\mathrm{diag}\{\bm g_{\bm\Theta}\}\bm Y^\mathrm{T}_{\tau^{-1}\{\bm\Theta\}}}_{\bm T}\,\bm 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15"/>
  <p:tag name="PICTUREFILESIZE" val="2507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$\bm\Theta$ is, e.g., a 52-design with 1404 points on sphere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304"/>
  <p:tag name="PICTUREFILESIZE" val="218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   $\bm{\tilde\theta}=\bm R\,\bm\theta$, $g(\bm{\tilde\theta})=1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11"/>
  <p:tag name="PICTUREFILESIZE" val="847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   $\bm{\tilde\theta}=\bm\theta$, $g(\bm{\tilde\theta})=u(\cos\frac{\alpha}{2}-\bm\theta^\mathrm{T}\bm{\tilde\theta})$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80"/>
  <p:tag name="PICTUREFILESIZE" val="135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begin{align}&#10;   g(\bm\theta)=&#10;\sum_{n=-\mathrm{N}}^\mathrm{N} e^{\mathrm{i}n\,\varphi}\,e^{-\mathrm{i}n\,\varphi_s}\nonumber&#10;\end{align}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106"/>
  <p:tag name="PICTUREFILESIZE" val="947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0pt]{article}\pagestyle{empty}&#10;\usepackage{amsmath,amssymb,dsfont,bm}&#10;\renewcommand{\familydefault}{phv}&#10;\begin{document}&#10;\small&#10;\[&#10;p_r=\sum_n\sum_m b_n^m\cdot j_n\left(k r\right)Y_n^m\left(\bm\theta\right)&#10;\]&#10;\end{document}&#10;"/>
  <p:tag name="FILENAME" val="TP_tmp"/>
  <p:tag name="FORMAT" val="bmpmono"/>
  <p:tag name="RES" val="300"/>
  <p:tag name="BLEND" val="0"/>
  <p:tag name="TRANSPARENT" val="0"/>
  <p:tag name="TBUG" val="0"/>
  <p:tag name="ALLOWFS" val="0"/>
  <p:tag name="ORIGWIDTH" val="126"/>
  <p:tag name="PICTUREFILESIZE" val="570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0pt]{article}\pagestyle{empty}&#10;\usepackage{amsmath,amssymb,dsfont,bm}&#10;\renewcommand{\familydefault}{phv}&#10;\begin{document}&#10;\small&#10;\[&#10;p_s=\sum_n\sum_m c_n^m\cdot h_n\left(k r\right)Y_n^m\left(\bm\theta\right)&#10;\]&#10;\end{document}&#10;"/>
  <p:tag name="FILENAME" val="TP_tmp"/>
  <p:tag name="FORMAT" val="bmpmono"/>
  <p:tag name="RES" val="300"/>
  <p:tag name="BLEND" val="0"/>
  <p:tag name="TRANSPARENT" val="0"/>
  <p:tag name="TBUG" val="0"/>
  <p:tag name="ALLOWFS" val="0"/>
  <p:tag name="ORIGWIDTH" val="128"/>
  <p:tag name="PICTUREFILESIZE" val="570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begin{align}&#10;   g(\bm\theta)&amp;=\delta(1-\bm\theta_s^\mathrm{T}\bm\theta)=&#10;\sum_{n=0}^\infty\sum_{m=-n}^n Y_n^m(\bm\theta)Y_n^m(\bm\theta_s)\nonumber&#10;\end{align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8"/>
  <p:tag name="PICTUREFILESIZE" val="1205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$ Y_n^m(\bm\theta)$\dots spherical harmonics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9"/>
  <p:tag name="PICTUREFILESIZE" val="555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p(\omega,\bm r)=e^{\mathrm{i}\,\frac{\omega}{c}\,\bm s^\mathrm{T}\bm r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335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$\bm s(\omega)=\begin{bmatrix}\cos(\hat\phi\cos\omega\mathrm{T})\\\sin(\hat\phi\cos\omega\mathrm{T})\end{bmatri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82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\cos(\varphi_0+\hat\phi\cos\omega\mathrm{T})=\sum_{m=-\infty}^\infty\cos({\textstyle \frac{\pi}{2}}m+\varphi_0)\,J_m(\hat\phi)\,\delta(t-m\mathrm{T})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7"/>
  <p:tag name="PICTUREFILESIZE" val="1429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\cos(\varphi_0+\hat\phi\cos\omega\mathrm{T})=\sum_{\lambda=-\Lambda}^\Lambda\cos({\textstyle \frac{\pi}{2}}|\lambda|+\varphi_0)\,J_{|\lambda|}(\hat\phi)\,\delta(t-(\lambda+\Lambda)\mathrm{T})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81"/>
  <p:tag name="PICTUREFILESIZE" val="1533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e_m(\omega)=\sqrt{2}\begin{cases} &#10;1/\sqrt{2},&amp;\text{$m=0$}\\&#10;\cos(m(\varphi_0+\hat\phi\cos\omega\mathrm{T})),&amp;\text{$m&gt;0$}\\&#10;\sin(m(\varphi_0+\hat\phi\cos\omega\mathrm{T})),&amp;\text{$m&lt;0$}.&#10;\end{cases}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3"/>
  <p:tag name="PICTUREFILESIZE" val="1957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\cos(\varphi_0+\hat\phi\cos\omega\mathrm{T})=\sum_{\lambda=-\Lambda}^\Lambda\cos({\textstyle \frac{\pi}{2}}|\lambda|+\varphi_0)\,J_{|\lambda|}(\hat\phi)\,\delta(t-(\lambda+\Lambda)\mathrm{T})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81"/>
  <p:tag name="PICTUREFILESIZE" val="1533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2"/>
  <p:tag name="PICTUREFILESIZE" val="304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 y_\mathrm{N}(\bm\theta_\mathrm{s}(\omega)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0"/>
  <p:tag name="PICTUREFILESIZE" val="68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bm,amsmath,amssymb}&#10;\begin{document}&#10;\begin{align}&#10;   g(\bm\theta)&amp;=&#10;\sum_{n=0}^\mathrm{N}\sum_{m=-n}^n Y_n^m(\bm\theta)Y_n^m(\bm\theta_s)\nonumber&#10;\end{align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7"/>
  <p:tag name="PICTUREFILESIZE" val="947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16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e_m(\omega)=\sqrt{2}\begin{cases} &#10;1/\sqrt{2},&amp;\text{$m=0$}\\&#10;\cos(m(\varphi_0+\hat\phi\cos\omega\mathrm{T})),&amp;\text{$m&gt;0$}\\&#10;\sin(m(\varphi_0+\hat\phi\cos\omega\mathrm{T})),&amp;\text{$m&lt;0$}.&#10;\end{cases}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3"/>
  <p:tag name="PICTUREFILESIZE" val="1957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\cos(\varphi_0+\hat\phi\cos\omega\mathrm{T})=\sum_{\lambda=-\Lambda}^\Lambda\cos({\textstyle \frac{\pi}{2}}|\lambda|+\varphi_0)\,J_{|\lambda|}(\hat\phi)\,\delta(t-(\lambda+\Lambda)\mathrm{T})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81"/>
  <p:tag name="PICTUREFILESIZE" val="1533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2"/>
  <p:tag name="PICTUREFILESIZE" val="304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 y_\mathrm{N}(\bm\theta_\mathrm{s}(\omega)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0"/>
  <p:tag name="PICTUREFILESIZE" val="685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{s}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3"/>
  <p:tag name="PICTUREFILESIZE" val="316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e_m(\omega)=\sqrt{2}\begin{cases} &#10;1/\sqrt{2},&amp;\text{$m=0$}\\&#10;\cos(m(\varphi_0+\hat\phi\cos\omega\mathrm{T})),&amp;\text{$m&gt;0$}\\&#10;\sin(m(\varphi_0+\hat\phi\cos\omega\mathrm{T})),&amp;\text{$m&lt;0$}.&#10;\end{cases}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3"/>
  <p:tag name="PICTUREFILESIZE" val="1957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[\cos(m\varphi_0+m\hat\phi\cos\omega\mathrm{T})=\sum_{\lambda=-\Lambda}^\Lambda\cos({\textstyle \frac{\pi}{2}}|\lambda|+m\varphi_0)\,J_{|\lambda|}(m\hat\phi)\,\delta(t-(\lambda+\Lambda)\mathrm{T})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16"/>
  <p:tag name="PICTUREFILESIZE" val="1744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s(t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22"/>
  <p:tag name="PICTUREFILESIZE" val="304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,amsbsy,bm}&#10;\begin{document}&#10;\Large&#10;\[&#10;   \bm y_\mathrm{N}(\bm\theta_\mathrm{s}(\omega))&#10;\]&#10;\end{document}&#10;"/>
  <p:tag name="FILENAME" val="TP_tmp"/>
  <p:tag name="FORMAT" val="png256"/>
  <p:tag name="RES" val="1200"/>
  <p:tag name="BLEND" val="0"/>
  <p:tag name="TRANSPARENT" val="0"/>
  <p:tag name="TBUG" val="0"/>
  <p:tag name="ALLOWFS" val="0"/>
  <p:tag name="ORIGWIDTH" val="60"/>
  <p:tag name="PICTUREFILESIZE" val="6856"/>
</p:tagLst>
</file>

<file path=ppt/theme/theme1.xml><?xml version="1.0" encoding="utf-8"?>
<a:theme xmlns:a="http://schemas.openxmlformats.org/drawingml/2006/main" name="IEM Standard Slide">
  <a:themeElements>
    <a:clrScheme name="IEM Standar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EM Standard Slide">
      <a:majorFont>
        <a:latin typeface="CMU Sans Serif"/>
        <a:ea typeface=""/>
        <a:cs typeface=""/>
      </a:majorFont>
      <a:minorFont>
        <a:latin typeface="CMU Sans Seri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EM Standar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M Standar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M Standar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M Standar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M Standar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M Standar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M Standar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M Standar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M Standar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M Standar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M Standar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M Standar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1503</Words>
  <Application>Microsoft Office PowerPoint</Application>
  <PresentationFormat>Bildschirmpräsentation (4:3)</PresentationFormat>
  <Paragraphs>435</Paragraphs>
  <Slides>54</Slides>
  <Notes>8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70" baseType="lpstr">
      <vt:lpstr>Arial</vt:lpstr>
      <vt:lpstr>Wingdings</vt:lpstr>
      <vt:lpstr>CMR7</vt:lpstr>
      <vt:lpstr>Times New Roman</vt:lpstr>
      <vt:lpstr>CMMI7</vt:lpstr>
      <vt:lpstr>CMSY10ORIG</vt:lpstr>
      <vt:lpstr>Calibri</vt:lpstr>
      <vt:lpstr>CMEX10</vt:lpstr>
      <vt:lpstr>CMR10</vt:lpstr>
      <vt:lpstr>CMMI5</vt:lpstr>
      <vt:lpstr>CMMI10</vt:lpstr>
      <vt:lpstr>CMSY7</vt:lpstr>
      <vt:lpstr>CMMIB10</vt:lpstr>
      <vt:lpstr>CMR5</vt:lpstr>
      <vt:lpstr>CMU Sans Serif</vt:lpstr>
      <vt:lpstr>IEM Standard Slide</vt:lpstr>
      <vt:lpstr>Ambisonic Audio Effects in Direction  and   Directivity</vt:lpstr>
      <vt:lpstr>Fourier series of periodic signals (cyclic):</vt:lpstr>
      <vt:lpstr>How about at „direction-continous“ surround signal? </vt:lpstr>
      <vt:lpstr>Virtual panning function (horizontal-only Ambisonics)</vt:lpstr>
      <vt:lpstr>Virtual panning function (horizontal-only Ambisonics)</vt:lpstr>
      <vt:lpstr>Displaying a mix of a 3D surround signals</vt:lpstr>
      <vt:lpstr>Virtual panning function (with height)</vt:lpstr>
      <vt:lpstr>Virtual panning function (with height)</vt:lpstr>
      <vt:lpstr>Virtual panning function (with height)</vt:lpstr>
      <vt:lpstr>Virtual panning function (with height)</vt:lpstr>
      <vt:lpstr>Spherical t-designs allow to express integrals as sums</vt:lpstr>
      <vt:lpstr>Encoding and Decoding</vt:lpstr>
      <vt:lpstr>Weighting to suppress directional side lobes</vt:lpstr>
      <vt:lpstr>Overview</vt:lpstr>
      <vt:lpstr>PowerPoint-Präsentation</vt:lpstr>
      <vt:lpstr>Left-right flip</vt:lpstr>
      <vt:lpstr>Front-back flip</vt:lpstr>
      <vt:lpstr>Up-down flip</vt:lpstr>
      <vt:lpstr>In general: How to express non-convolutive effects</vt:lpstr>
      <vt:lpstr>In general: How to express non-convolutive effects</vt:lpstr>
      <vt:lpstr>In general: How to express non-convolutive effects</vt:lpstr>
      <vt:lpstr>In general: How to express non-convolutive effects</vt:lpstr>
      <vt:lpstr>In general: How to express non-convolutive effects</vt:lpstr>
      <vt:lpstr>In general: How to express non-convolutive effects</vt:lpstr>
      <vt:lpstr>Test surround image </vt:lpstr>
      <vt:lpstr>Rotation</vt:lpstr>
      <vt:lpstr>Window (directional loudness manipulation)</vt:lpstr>
      <vt:lpstr>Warp to pole</vt:lpstr>
      <vt:lpstr>Warp to/from equator</vt:lpstr>
      <vt:lpstr>Recording</vt:lpstr>
      <vt:lpstr>Soundfield microphone</vt:lpstr>
      <vt:lpstr>Higher-order Ambisonic recording</vt:lpstr>
      <vt:lpstr>Higher-order Ambisonic recording</vt:lpstr>
      <vt:lpstr>An analytic primary field that is not colored</vt:lpstr>
      <vt:lpstr>Is there an analytic primary field that is ideally wide?</vt:lpstr>
      <vt:lpstr>Is there an analytic primary field that is ideally wide?</vt:lpstr>
      <vt:lpstr>Is there an analytic primary field that is ideally wide?</vt:lpstr>
      <vt:lpstr>Is there an analytic primary field that is ideally wide?</vt:lpstr>
      <vt:lpstr>Is there an analytic primary field that is ideally wide?</vt:lpstr>
      <vt:lpstr>Is there an analytic primary field that is ideally wide?</vt:lpstr>
      <vt:lpstr>Is there an analytic primary field that is ideally wide?</vt:lpstr>
      <vt:lpstr>Is there an analytic primary field that is ideally wide?</vt:lpstr>
      <vt:lpstr>Is there an analytic primary field that is ideally wide?</vt:lpstr>
      <vt:lpstr>Is there an analytic primary field that is ideally wide?</vt:lpstr>
      <vt:lpstr>Ambisonic Encoding filters</vt:lpstr>
      <vt:lpstr>Ambisonic Encoding filters</vt:lpstr>
      <vt:lpstr>Ambisonic Encoding filters</vt:lpstr>
      <vt:lpstr>Ambisonic Encoding filters</vt:lpstr>
      <vt:lpstr>Rotation filter</vt:lpstr>
      <vt:lpstr>Longer reverberation (1st order)</vt:lpstr>
      <vt:lpstr>Longer reverberation (1st order and higher by SDM)</vt:lpstr>
      <vt:lpstr>Facilities</vt:lpstr>
      <vt:lpstr>Alternative technology effort: directivity=instrument</vt:lpstr>
      <vt:lpstr>Free Plugins  and Tools</vt:lpstr>
    </vt:vector>
  </TitlesOfParts>
  <Company>IEM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Matthias Frank</dc:creator>
  <cp:lastModifiedBy>fzotter@gmx.at</cp:lastModifiedBy>
  <cp:revision>886</cp:revision>
  <dcterms:created xsi:type="dcterms:W3CDTF">2010-06-07T09:46:46Z</dcterms:created>
  <dcterms:modified xsi:type="dcterms:W3CDTF">2015-12-03T06:15:38Z</dcterms:modified>
</cp:coreProperties>
</file>